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70"/>
  </p:notesMasterIdLst>
  <p:sldIdLst>
    <p:sldId id="256" r:id="rId2"/>
    <p:sldId id="257" r:id="rId3"/>
    <p:sldId id="276" r:id="rId4"/>
    <p:sldId id="288" r:id="rId5"/>
    <p:sldId id="277" r:id="rId6"/>
    <p:sldId id="279" r:id="rId7"/>
    <p:sldId id="280" r:id="rId8"/>
    <p:sldId id="278" r:id="rId9"/>
    <p:sldId id="281" r:id="rId10"/>
    <p:sldId id="282" r:id="rId11"/>
    <p:sldId id="284" r:id="rId12"/>
    <p:sldId id="285" r:id="rId13"/>
    <p:sldId id="286" r:id="rId14"/>
    <p:sldId id="287" r:id="rId15"/>
    <p:sldId id="275" r:id="rId16"/>
    <p:sldId id="289" r:id="rId17"/>
    <p:sldId id="290" r:id="rId18"/>
    <p:sldId id="273" r:id="rId19"/>
    <p:sldId id="308" r:id="rId20"/>
    <p:sldId id="291" r:id="rId21"/>
    <p:sldId id="295" r:id="rId22"/>
    <p:sldId id="292" r:id="rId23"/>
    <p:sldId id="293" r:id="rId24"/>
    <p:sldId id="294" r:id="rId25"/>
    <p:sldId id="296" r:id="rId26"/>
    <p:sldId id="297" r:id="rId27"/>
    <p:sldId id="298" r:id="rId28"/>
    <p:sldId id="307" r:id="rId29"/>
    <p:sldId id="300" r:id="rId30"/>
    <p:sldId id="299" r:id="rId31"/>
    <p:sldId id="310" r:id="rId32"/>
    <p:sldId id="283" r:id="rId33"/>
    <p:sldId id="311" r:id="rId34"/>
    <p:sldId id="312" r:id="rId35"/>
    <p:sldId id="317" r:id="rId36"/>
    <p:sldId id="318" r:id="rId37"/>
    <p:sldId id="321" r:id="rId38"/>
    <p:sldId id="319" r:id="rId39"/>
    <p:sldId id="320" r:id="rId40"/>
    <p:sldId id="314" r:id="rId41"/>
    <p:sldId id="315" r:id="rId42"/>
    <p:sldId id="323" r:id="rId43"/>
    <p:sldId id="325" r:id="rId44"/>
    <p:sldId id="327" r:id="rId45"/>
    <p:sldId id="326" r:id="rId46"/>
    <p:sldId id="328" r:id="rId47"/>
    <p:sldId id="329" r:id="rId48"/>
    <p:sldId id="330" r:id="rId49"/>
    <p:sldId id="331" r:id="rId50"/>
    <p:sldId id="332" r:id="rId51"/>
    <p:sldId id="333" r:id="rId52"/>
    <p:sldId id="274" r:id="rId53"/>
    <p:sldId id="316" r:id="rId54"/>
    <p:sldId id="313" r:id="rId55"/>
    <p:sldId id="334" r:id="rId56"/>
    <p:sldId id="343" r:id="rId57"/>
    <p:sldId id="335" r:id="rId58"/>
    <p:sldId id="339" r:id="rId59"/>
    <p:sldId id="340" r:id="rId60"/>
    <p:sldId id="344" r:id="rId61"/>
    <p:sldId id="345" r:id="rId62"/>
    <p:sldId id="346" r:id="rId63"/>
    <p:sldId id="336" r:id="rId64"/>
    <p:sldId id="337" r:id="rId65"/>
    <p:sldId id="341" r:id="rId66"/>
    <p:sldId id="342" r:id="rId67"/>
    <p:sldId id="338" r:id="rId68"/>
    <p:sldId id="347" r:id="rId69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71"/>
    </p:embeddedFont>
    <p:embeddedFont>
      <p:font typeface="Average" panose="020B0604020202020204" charset="0"/>
      <p:regular r:id="rId72"/>
    </p:embeddedFont>
    <p:embeddedFont>
      <p:font typeface="Calisto MT" panose="02040603050505030304" pitchFamily="18" charset="0"/>
      <p:regular r:id="rId73"/>
      <p:bold r:id="rId74"/>
      <p:italic r:id="rId75"/>
      <p:boldItalic r:id="rId76"/>
    </p:embeddedFont>
    <p:embeddedFont>
      <p:font typeface="Lato" panose="020B0604020202020204" charset="0"/>
      <p:regular r:id="rId77"/>
      <p:bold r:id="rId78"/>
      <p:italic r:id="rId79"/>
      <p:boldItalic r:id="rId80"/>
    </p:embeddedFont>
    <p:embeddedFont>
      <p:font typeface="Montserrat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D0A9563-CE8D-499A-9B26-7198AA6C44DF}">
          <p14:sldIdLst>
            <p14:sldId id="256"/>
            <p14:sldId id="257"/>
            <p14:sldId id="276"/>
            <p14:sldId id="288"/>
            <p14:sldId id="277"/>
            <p14:sldId id="279"/>
            <p14:sldId id="280"/>
            <p14:sldId id="278"/>
            <p14:sldId id="281"/>
            <p14:sldId id="282"/>
            <p14:sldId id="284"/>
            <p14:sldId id="285"/>
            <p14:sldId id="286"/>
            <p14:sldId id="287"/>
            <p14:sldId id="275"/>
          </p14:sldIdLst>
        </p14:section>
        <p14:section name="eval 2" id="{6F348E81-CB91-440D-97FA-5A0F46C5FB63}">
          <p14:sldIdLst>
            <p14:sldId id="289"/>
            <p14:sldId id="290"/>
            <p14:sldId id="273"/>
            <p14:sldId id="308"/>
            <p14:sldId id="291"/>
            <p14:sldId id="295"/>
            <p14:sldId id="292"/>
            <p14:sldId id="293"/>
            <p14:sldId id="294"/>
            <p14:sldId id="296"/>
            <p14:sldId id="297"/>
            <p14:sldId id="298"/>
            <p14:sldId id="307"/>
            <p14:sldId id="300"/>
            <p14:sldId id="299"/>
            <p14:sldId id="310"/>
            <p14:sldId id="283"/>
            <p14:sldId id="311"/>
            <p14:sldId id="312"/>
            <p14:sldId id="317"/>
            <p14:sldId id="318"/>
            <p14:sldId id="321"/>
            <p14:sldId id="319"/>
            <p14:sldId id="320"/>
            <p14:sldId id="314"/>
            <p14:sldId id="315"/>
            <p14:sldId id="323"/>
            <p14:sldId id="325"/>
            <p14:sldId id="327"/>
            <p14:sldId id="326"/>
            <p14:sldId id="328"/>
            <p14:sldId id="329"/>
            <p14:sldId id="330"/>
            <p14:sldId id="331"/>
            <p14:sldId id="332"/>
            <p14:sldId id="333"/>
            <p14:sldId id="274"/>
            <p14:sldId id="316"/>
            <p14:sldId id="313"/>
          </p14:sldIdLst>
        </p14:section>
        <p14:section name="phase2eval1" id="{817D9F3A-A2C5-4074-8500-3BF7E5B44188}">
          <p14:sldIdLst>
            <p14:sldId id="334"/>
            <p14:sldId id="343"/>
            <p14:sldId id="335"/>
            <p14:sldId id="339"/>
            <p14:sldId id="340"/>
            <p14:sldId id="344"/>
            <p14:sldId id="345"/>
            <p14:sldId id="346"/>
            <p14:sldId id="336"/>
            <p14:sldId id="337"/>
            <p14:sldId id="341"/>
            <p14:sldId id="342"/>
            <p14:sldId id="338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60"/>
  </p:normalViewPr>
  <p:slideViewPr>
    <p:cSldViewPr snapToGrid="0">
      <p:cViewPr>
        <p:scale>
          <a:sx n="94" d="100"/>
          <a:sy n="94" d="100"/>
        </p:scale>
        <p:origin x="416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8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26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6525b1ee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6525b1ee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107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172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637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325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0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6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99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52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75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90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838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23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ominodatalab.com/shap-lime-python-libraries-part-2-using-shap-lime/" TargetMode="External"/><Relationship Id="rId2" Type="http://schemas.openxmlformats.org/officeDocument/2006/relationships/hyperlink" Target="https://blog.dominodatalab.com/shap-lime-python-libraries-part-1-great-explainers-pros-cons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slundberg/shap" TargetMode="External"/><Relationship Id="rId4" Type="http://schemas.openxmlformats.org/officeDocument/2006/relationships/hyperlink" Target="https://arxiv.org/abs/1705.07874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api_docs/python/tf/keras/layers/RNN" TargetMode="External"/><Relationship Id="rId3" Type="http://schemas.openxmlformats.org/officeDocument/2006/relationships/hyperlink" Target="https://blog.dominodatalab.com/shap-lime-python-libraries-part-2-using-shap-lime/" TargetMode="External"/><Relationship Id="rId7" Type="http://schemas.openxmlformats.org/officeDocument/2006/relationships/hyperlink" Target="https://mlflow.org/docs/latest/projects.html" TargetMode="External"/><Relationship Id="rId2" Type="http://schemas.openxmlformats.org/officeDocument/2006/relationships/hyperlink" Target="https://blog.dominodatalab.com/shap-lime-python-libraries-part-1-great-explainers-pros-co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getting-started-with-mlflow-52eff8c09c61" TargetMode="External"/><Relationship Id="rId5" Type="http://schemas.openxmlformats.org/officeDocument/2006/relationships/hyperlink" Target="https://github.com/slundberg/shap" TargetMode="External"/><Relationship Id="rId4" Type="http://schemas.openxmlformats.org/officeDocument/2006/relationships/hyperlink" Target="https://arxiv.org/abs/1705.07874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881288" y="1634359"/>
            <a:ext cx="6262712" cy="1059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EXPLAINABLE</a:t>
            </a:r>
            <a:r>
              <a:rPr lang="en-GB" sz="5500" dirty="0"/>
              <a:t> AI</a:t>
            </a:r>
            <a:br>
              <a:rPr lang="en-GB" sz="5500" dirty="0"/>
            </a:br>
            <a:endParaRPr sz="55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735100" y="2829524"/>
            <a:ext cx="3933887" cy="147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PROJECT TEAM</a:t>
            </a:r>
            <a:endParaRPr sz="1500" b="1"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dirty="0"/>
              <a:t>Pranay </a:t>
            </a:r>
            <a:r>
              <a:rPr lang="en-GB" dirty="0" err="1"/>
              <a:t>Bunari</a:t>
            </a:r>
            <a:r>
              <a:rPr lang="en-GB" dirty="0"/>
              <a:t>	 BT16CSE014</a:t>
            </a:r>
            <a:endParaRPr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/>
              <a:t>G. Sathish Reddy	 BT16CSE024</a:t>
            </a:r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IN" dirty="0"/>
              <a:t>G. Sai Karthik	 BT16CSE025</a:t>
            </a:r>
          </a:p>
          <a:p>
            <a:pPr marL="0" lvl="0" indent="457200" algn="ctr">
              <a:spcBef>
                <a:spcPts val="500"/>
              </a:spcBef>
              <a:spcAft>
                <a:spcPts val="500"/>
              </a:spcAft>
            </a:pPr>
            <a:r>
              <a:rPr lang="en-IN" dirty="0"/>
              <a:t>Eshwar Koride	 BT16CSE042</a:t>
            </a:r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dirty="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4690675" y="4305900"/>
            <a:ext cx="3843300" cy="12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UNDER THE GUIDANCE OF</a:t>
            </a:r>
            <a:endParaRPr sz="1500" b="1" dirty="0"/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 err="1"/>
              <a:t>Dr.</a:t>
            </a:r>
            <a:r>
              <a:rPr lang="en-GB" dirty="0"/>
              <a:t> Dipti Shrimankar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29E5CA-EE22-4F89-9E7F-C1E05511FB45}"/>
              </a:ext>
            </a:extLst>
          </p:cNvPr>
          <p:cNvSpPr txBox="1"/>
          <p:nvPr/>
        </p:nvSpPr>
        <p:spPr>
          <a:xfrm>
            <a:off x="1428750" y="304800"/>
            <a:ext cx="695325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Montserrat" panose="020B0604020202020204" charset="0"/>
              </a:rPr>
              <a:t>Different Approaches for XAI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1)Local perturbation like  LIME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2) Counter Factual Explanations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3)Global Support based like FICO reason reporter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4)Interpretable Architecture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68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A247F-369F-4E1E-995D-E1F974478621}"/>
              </a:ext>
            </a:extLst>
          </p:cNvPr>
          <p:cNvSpPr txBox="1"/>
          <p:nvPr/>
        </p:nvSpPr>
        <p:spPr>
          <a:xfrm>
            <a:off x="1225550" y="342900"/>
            <a:ext cx="74041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ML Models </a:t>
            </a:r>
            <a:r>
              <a:rPr lang="en-IN" sz="24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Consider an example of AI Claim Management solution for insurers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We know that Claim Management involves many features such as Capital, Loan Type, Claim Type, Interest rate etc.</a:t>
            </a:r>
          </a:p>
          <a:p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Now we see how the features are given weights for different models….</a:t>
            </a:r>
          </a:p>
        </p:txBody>
      </p:sp>
    </p:spTree>
    <p:extLst>
      <p:ext uri="{BB962C8B-B14F-4D97-AF65-F5344CB8AC3E}">
        <p14:creationId xmlns:p14="http://schemas.microsoft.com/office/powerpoint/2010/main" val="348896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654675-737A-482E-9A74-359A0B239C8E}"/>
              </a:ext>
            </a:extLst>
          </p:cNvPr>
          <p:cNvSpPr txBox="1"/>
          <p:nvPr/>
        </p:nvSpPr>
        <p:spPr>
          <a:xfrm>
            <a:off x="1727200" y="615950"/>
            <a:ext cx="663575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Linear Model </a:t>
            </a:r>
            <a:r>
              <a:rPr lang="en-IN" sz="24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Linear Models </a:t>
            </a:r>
            <a:r>
              <a:rPr lang="en-IN" sz="18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 is straightforward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. </a:t>
            </a: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The prediction is the linear combination of the features values, weighted by the model coefficients.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83121-3ABA-4FC7-8AF5-1AECCE4F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3020497"/>
            <a:ext cx="6953250" cy="15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1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1EF69-CAA9-4ABF-8215-93CADDD91B75}"/>
              </a:ext>
            </a:extLst>
          </p:cNvPr>
          <p:cNvSpPr txBox="1"/>
          <p:nvPr/>
        </p:nvSpPr>
        <p:spPr>
          <a:xfrm>
            <a:off x="1778000" y="469900"/>
            <a:ext cx="69532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Random Forest Model </a:t>
            </a:r>
            <a:r>
              <a:rPr lang="en-IN" sz="24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This approach tries to explain features contributions for each prediction individually.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D7A97-A9AC-4446-8153-385DF170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19" y="1784350"/>
            <a:ext cx="547161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1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20AFD-0063-4924-9100-27B97BDE3F4E}"/>
              </a:ext>
            </a:extLst>
          </p:cNvPr>
          <p:cNvSpPr txBox="1"/>
          <p:nvPr/>
        </p:nvSpPr>
        <p:spPr>
          <a:xfrm>
            <a:off x="2247900" y="336550"/>
            <a:ext cx="493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What</a:t>
            </a:r>
            <a:r>
              <a:rPr lang="en-IN" dirty="0"/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we</a:t>
            </a:r>
            <a:r>
              <a:rPr lang="en-IN" dirty="0"/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plan</a:t>
            </a:r>
            <a:r>
              <a:rPr lang="en-IN" dirty="0"/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to</a:t>
            </a:r>
            <a:r>
              <a:rPr lang="en-IN" dirty="0"/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7348D-424F-480D-B634-9D0632F4348C}"/>
              </a:ext>
            </a:extLst>
          </p:cNvPr>
          <p:cNvSpPr txBox="1"/>
          <p:nvPr/>
        </p:nvSpPr>
        <p:spPr>
          <a:xfrm>
            <a:off x="1301750" y="1447800"/>
            <a:ext cx="588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A Framework to support various types of ML models to inspect features that have contributed to the algorithm output</a:t>
            </a:r>
            <a:endParaRPr lang="en-IN" dirty="0">
              <a:latin typeface="Montserra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D8EFE-47B0-4931-AF63-2F95DEB93FC0}"/>
              </a:ext>
            </a:extLst>
          </p:cNvPr>
          <p:cNvSpPr txBox="1"/>
          <p:nvPr/>
        </p:nvSpPr>
        <p:spPr>
          <a:xfrm>
            <a:off x="32343" y="2372262"/>
            <a:ext cx="830708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Steps :-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1.Figure out various ML algorithms like Linear Regression, Logistic Regression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	Classification.</a:t>
            </a:r>
          </a:p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2.For each of these ways need to figure out the best way to intuitively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	explain the model output to end customer of ML models.</a:t>
            </a:r>
          </a:p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3.Create a tool/ framework, input to which will be ML model and 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	output will be an UI explaining the output along with names, weights,</a:t>
            </a: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</a:rPr>
              <a:t>		significance of each feature being considered for this decision.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225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>
            <a:spLocks noGrp="1"/>
          </p:cNvSpPr>
          <p:nvPr>
            <p:ph type="title"/>
          </p:nvPr>
        </p:nvSpPr>
        <p:spPr>
          <a:xfrm>
            <a:off x="873900" y="21385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 you!</a:t>
            </a:r>
            <a:endParaRPr sz="3600"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35" name="Google Shape;435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" name="Google Shape;443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46" name="Google Shape;446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0" name="Google Shape;450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3" name="Google Shape;453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7" name="Google Shape;457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58" name="Google Shape;458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60" name="Google Shape;460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65" name="Google Shape;465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7" name="Google Shape;467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69" name="Google Shape;46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70" name="Google Shape;470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1" name="Google Shape;471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9" name="Google Shape;47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881288" y="1634359"/>
            <a:ext cx="6262712" cy="1059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EXPLAINABLE</a:t>
            </a:r>
            <a:r>
              <a:rPr lang="en-GB" sz="5500" dirty="0"/>
              <a:t> AI</a:t>
            </a:r>
            <a:br>
              <a:rPr lang="en-GB" sz="5500" dirty="0"/>
            </a:br>
            <a:endParaRPr sz="55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735100" y="2829524"/>
            <a:ext cx="3933887" cy="147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PROJECT TEAM</a:t>
            </a:r>
            <a:endParaRPr sz="1500" b="1"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dirty="0"/>
              <a:t>Pranay </a:t>
            </a:r>
            <a:r>
              <a:rPr lang="en-GB" dirty="0" err="1"/>
              <a:t>Bunari</a:t>
            </a:r>
            <a:r>
              <a:rPr lang="en-GB" dirty="0"/>
              <a:t>	 BT16CSE014</a:t>
            </a:r>
            <a:endParaRPr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/>
              <a:t>G. Sathish Reddy	 BT16CSE024</a:t>
            </a:r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IN" dirty="0"/>
              <a:t>G. Sai Karthik	 BT16CSE025</a:t>
            </a:r>
          </a:p>
          <a:p>
            <a:pPr marL="0" lvl="0" indent="457200" algn="ctr">
              <a:spcBef>
                <a:spcPts val="500"/>
              </a:spcBef>
              <a:spcAft>
                <a:spcPts val="500"/>
              </a:spcAft>
            </a:pPr>
            <a:r>
              <a:rPr lang="en-IN" dirty="0"/>
              <a:t>Eshwar Koride	 BT16CSE042</a:t>
            </a:r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dirty="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4690675" y="4305900"/>
            <a:ext cx="3843300" cy="12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UNDER THE GUIDANCE OF</a:t>
            </a:r>
            <a:endParaRPr sz="1500" b="1" dirty="0"/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 err="1"/>
              <a:t>Dr.</a:t>
            </a:r>
            <a:r>
              <a:rPr lang="en-GB" dirty="0"/>
              <a:t> Dipti Shrimankar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40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4300" y="523025"/>
            <a:ext cx="70422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dirty="0"/>
              <a:t>Agenda</a:t>
            </a:r>
            <a:endParaRPr sz="3500" dirty="0"/>
          </a:p>
        </p:txBody>
      </p:sp>
      <p:sp>
        <p:nvSpPr>
          <p:cNvPr id="236" name="Google Shape;236;p18"/>
          <p:cNvSpPr txBox="1"/>
          <p:nvPr/>
        </p:nvSpPr>
        <p:spPr>
          <a:xfrm>
            <a:off x="1675300" y="1902479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SHAP(What, Why)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Montserrat" panose="020B0604020202020204" charset="0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675300" y="1564175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672825" y="2286941"/>
            <a:ext cx="357537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SHAP on Linear Regression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669317" y="2625362"/>
            <a:ext cx="3671085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SHAP on Random Forest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669317" y="2986862"/>
            <a:ext cx="4869795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SHAP on Logistic Regression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669316" y="3371207"/>
            <a:ext cx="3794031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What are we going to do next?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44686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Project timeline</a:t>
            </a:r>
            <a:endParaRPr sz="3600"/>
          </a:p>
        </p:txBody>
      </p:sp>
      <p:sp>
        <p:nvSpPr>
          <p:cNvPr id="368" name="Google Shape;368;p34"/>
          <p:cNvSpPr txBox="1"/>
          <p:nvPr/>
        </p:nvSpPr>
        <p:spPr>
          <a:xfrm>
            <a:off x="1467931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AUG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1386675" y="3280163"/>
            <a:ext cx="184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Project &amp; Team Finalization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3205632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SEP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2962992" y="3127763"/>
            <a:ext cx="17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Study and re-search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4931520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OCT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4755492" y="3383347"/>
            <a:ext cx="17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Background Work on applications.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211003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/>
          <p:nvPr/>
        </p:nvSpPr>
        <p:spPr>
          <a:xfrm flipH="1">
            <a:off x="1268222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126783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79" name="Google Shape;379;p34"/>
          <p:cNvCxnSpPr/>
          <p:nvPr/>
        </p:nvCxnSpPr>
        <p:spPr>
          <a:xfrm>
            <a:off x="3835061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4"/>
          <p:cNvSpPr/>
          <p:nvPr/>
        </p:nvSpPr>
        <p:spPr>
          <a:xfrm flipH="1">
            <a:off x="2993244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2992859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82" name="Google Shape;382;p34"/>
          <p:cNvCxnSpPr/>
          <p:nvPr/>
        </p:nvCxnSpPr>
        <p:spPr>
          <a:xfrm>
            <a:off x="556094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34"/>
          <p:cNvSpPr/>
          <p:nvPr/>
        </p:nvSpPr>
        <p:spPr>
          <a:xfrm flipH="1">
            <a:off x="4719132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471874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73B416-D886-4D31-B92E-0E07BF6EB95D}"/>
              </a:ext>
            </a:extLst>
          </p:cNvPr>
          <p:cNvSpPr txBox="1"/>
          <p:nvPr/>
        </p:nvSpPr>
        <p:spPr>
          <a:xfrm>
            <a:off x="731610" y="268052"/>
            <a:ext cx="768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SHAP(</a:t>
            </a:r>
            <a:r>
              <a:rPr lang="en-IN" sz="2800" dirty="0" err="1">
                <a:solidFill>
                  <a:schemeClr val="bg1"/>
                </a:solidFill>
                <a:latin typeface="Montserrat" panose="020B0604020202020204" charset="0"/>
              </a:rPr>
              <a:t>SHapley</a:t>
            </a:r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 Additive </a:t>
            </a:r>
            <a:r>
              <a:rPr lang="en-IN" sz="2800" dirty="0" err="1">
                <a:solidFill>
                  <a:schemeClr val="bg1"/>
                </a:solidFill>
                <a:latin typeface="Montserrat" panose="020B0604020202020204" charset="0"/>
              </a:rPr>
              <a:t>exPlanations</a:t>
            </a:r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)  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C335A-9473-4024-8872-3734D090BEC4}"/>
              </a:ext>
            </a:extLst>
          </p:cNvPr>
          <p:cNvSpPr txBox="1"/>
          <p:nvPr/>
        </p:nvSpPr>
        <p:spPr>
          <a:xfrm>
            <a:off x="413657" y="1284514"/>
            <a:ext cx="80699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Additive Feature Attribution methods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SHAP and LIME are both popular Python libraries for model </a:t>
            </a:r>
            <a:r>
              <a:rPr lang="en-IN" sz="1600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LIME is actually a subset of SHAP but lacks the some properties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SHAP assigns each feature an importance value for a particular prediction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SHAP values as a unified measure of feature importance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Shapley values consider all possible predictions for an instance using all possible combinations of inputs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9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4300" y="523025"/>
            <a:ext cx="70422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Contents</a:t>
            </a:r>
            <a:endParaRPr sz="3500"/>
          </a:p>
        </p:txBody>
      </p:sp>
      <p:sp>
        <p:nvSpPr>
          <p:cNvPr id="236" name="Google Shape;236;p18"/>
          <p:cNvSpPr txBox="1"/>
          <p:nvPr/>
        </p:nvSpPr>
        <p:spPr>
          <a:xfrm>
            <a:off x="1675300" y="1902596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What</a:t>
            </a:r>
            <a:r>
              <a:rPr lang="en-IN" sz="1800" dirty="0">
                <a:solidFill>
                  <a:schemeClr val="bg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is</a:t>
            </a:r>
            <a:r>
              <a:rPr lang="en-IN" sz="1800" dirty="0">
                <a:solidFill>
                  <a:schemeClr val="bg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IN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20B0604020202020204" charset="0"/>
                <a:ea typeface="Average"/>
                <a:cs typeface="Average"/>
                <a:sym typeface="Average"/>
              </a:rPr>
              <a:t>XAI?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Montserrat" panose="020B0604020202020204" charset="0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675300" y="1564175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672825" y="2286941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Why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XAI?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672825" y="2625362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How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669318" y="2986862"/>
            <a:ext cx="3146082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ML models </a:t>
            </a:r>
            <a:r>
              <a:rPr lang="en-GB" sz="1800" dirty="0" err="1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Average"/>
                <a:cs typeface="Average"/>
                <a:sym typeface="Montserrat"/>
              </a:rPr>
              <a:t>explainability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669318" y="3371207"/>
            <a:ext cx="3018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800" dirty="0">
                <a:solidFill>
                  <a:schemeClr val="accent1">
                    <a:lumMod val="60000"/>
                    <a:lumOff val="40000"/>
                  </a:schemeClr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73B416-D886-4D31-B92E-0E07BF6EB95D}"/>
              </a:ext>
            </a:extLst>
          </p:cNvPr>
          <p:cNvSpPr txBox="1"/>
          <p:nvPr/>
        </p:nvSpPr>
        <p:spPr>
          <a:xfrm>
            <a:off x="1162050" y="2110085"/>
            <a:ext cx="656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SHAP on Linear Regression</a:t>
            </a:r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6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6EE62-A620-4638-9CFE-61F79C4EA096}"/>
              </a:ext>
            </a:extLst>
          </p:cNvPr>
          <p:cNvSpPr txBox="1"/>
          <p:nvPr/>
        </p:nvSpPr>
        <p:spPr>
          <a:xfrm>
            <a:off x="353465" y="1705855"/>
            <a:ext cx="573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1.A model to predict house prices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355D7-018B-47CC-B160-E21D47CC1F06}"/>
              </a:ext>
            </a:extLst>
          </p:cNvPr>
          <p:cNvSpPr txBox="1"/>
          <p:nvPr/>
        </p:nvSpPr>
        <p:spPr>
          <a:xfrm>
            <a:off x="353465" y="2190447"/>
            <a:ext cx="826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2.A dataset which consists of information about the location of house,</a:t>
            </a: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Price and other aspects such as square feet, number of bedrooms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BF9E9-448A-4B18-B84F-79425F4FAC22}"/>
              </a:ext>
            </a:extLst>
          </p:cNvPr>
          <p:cNvSpPr txBox="1"/>
          <p:nvPr/>
        </p:nvSpPr>
        <p:spPr>
          <a:xfrm>
            <a:off x="353465" y="2952039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3.We use linear regression for this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CCAFD-B34E-4305-9E40-B830CCF73E7B}"/>
              </a:ext>
            </a:extLst>
          </p:cNvPr>
          <p:cNvSpPr txBox="1"/>
          <p:nvPr/>
        </p:nvSpPr>
        <p:spPr>
          <a:xfrm>
            <a:off x="3100283" y="653143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6BCC8-224E-4892-B5EF-759557B18558}"/>
              </a:ext>
            </a:extLst>
          </p:cNvPr>
          <p:cNvSpPr txBox="1"/>
          <p:nvPr/>
        </p:nvSpPr>
        <p:spPr>
          <a:xfrm>
            <a:off x="353465" y="3436632"/>
            <a:ext cx="47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4.Integrating SHAP to this model</a:t>
            </a:r>
          </a:p>
        </p:txBody>
      </p:sp>
    </p:spTree>
    <p:extLst>
      <p:ext uri="{BB962C8B-B14F-4D97-AF65-F5344CB8AC3E}">
        <p14:creationId xmlns:p14="http://schemas.microsoft.com/office/powerpoint/2010/main" val="2046627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51100" y="476410"/>
            <a:ext cx="370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25BD3F-1616-4B43-96B0-7EAC9D316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7" t="13726" r="16387" b="9243"/>
          <a:stretch/>
        </p:blipFill>
        <p:spPr>
          <a:xfrm>
            <a:off x="1227168" y="115980"/>
            <a:ext cx="7140744" cy="49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48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4A686-F9DD-4234-B11D-EC0968FBA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3" t="20901" r="38739" b="7654"/>
          <a:stretch/>
        </p:blipFill>
        <p:spPr>
          <a:xfrm>
            <a:off x="1221761" y="43124"/>
            <a:ext cx="6316276" cy="50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8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7DD83-00E6-48D2-BDD1-1A8EE9215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6" t="38389" r="8823" b="18715"/>
          <a:stretch/>
        </p:blipFill>
        <p:spPr>
          <a:xfrm>
            <a:off x="225037" y="2013217"/>
            <a:ext cx="8693926" cy="24435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52C36C-4193-420D-83B9-9124E3978198}"/>
              </a:ext>
            </a:extLst>
          </p:cNvPr>
          <p:cNvSpPr/>
          <p:nvPr/>
        </p:nvSpPr>
        <p:spPr>
          <a:xfrm>
            <a:off x="3484826" y="766862"/>
            <a:ext cx="1882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Montserrat" panose="020B0604020202020204" charset="0"/>
              </a:rPr>
              <a:t>Output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414926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51100" y="476410"/>
            <a:ext cx="370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389C0-F227-4A96-B6CA-7457C1C1C231}"/>
              </a:ext>
            </a:extLst>
          </p:cNvPr>
          <p:cNvSpPr txBox="1"/>
          <p:nvPr/>
        </p:nvSpPr>
        <p:spPr>
          <a:xfrm>
            <a:off x="2332105" y="184022"/>
            <a:ext cx="414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RANDOM</a:t>
            </a:r>
            <a:r>
              <a:rPr lang="en-IN" sz="3200" dirty="0">
                <a:latin typeface="Calisto MT" panose="02040603050505030304" pitchFamily="18" charset="0"/>
              </a:rPr>
              <a:t> </a:t>
            </a:r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FOREST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005E17-2338-4571-800E-EFF80DD5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66" y="1076575"/>
            <a:ext cx="7400925" cy="3419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79D374-3C12-4E18-BF06-DF840C5B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67" y="1560731"/>
            <a:ext cx="8175812" cy="25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1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166897" y="138312"/>
            <a:ext cx="415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Code Snippet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F1398-8B92-4367-963D-C1988F1E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12" y="776087"/>
            <a:ext cx="6892753" cy="41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1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1605963" y="92209"/>
            <a:ext cx="37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OUTPUT: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6CEED-46C9-4027-A157-1E3B7072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00" y="809266"/>
            <a:ext cx="7753190" cy="35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01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1375442" y="222838"/>
            <a:ext cx="577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Shap summary plot with all the features: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8E97A-A566-4D41-A033-AD9F5595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42" y="683879"/>
            <a:ext cx="6815737" cy="432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14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1375442" y="222838"/>
            <a:ext cx="577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SHAP SUMMARY PLOT Vs TRAIN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00297-A363-44BD-809A-79F4BB99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784187"/>
            <a:ext cx="5415839" cy="42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5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ABBDA-581B-40DA-8403-5EFB69682735}"/>
              </a:ext>
            </a:extLst>
          </p:cNvPr>
          <p:cNvSpPr txBox="1"/>
          <p:nvPr/>
        </p:nvSpPr>
        <p:spPr>
          <a:xfrm>
            <a:off x="3060865" y="320635"/>
            <a:ext cx="3022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16D1F-036D-463A-B44A-4F9AF064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46" y="1336715"/>
            <a:ext cx="34861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72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607038" y="176732"/>
            <a:ext cx="792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Shap Dependence Plot  for LSTAT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29090-930F-463F-9DC1-3804A388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60" y="791456"/>
            <a:ext cx="6541802" cy="40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7500" y="393750"/>
            <a:ext cx="6757002" cy="598471"/>
          </a:xfrm>
        </p:spPr>
        <p:txBody>
          <a:bodyPr/>
          <a:lstStyle/>
          <a:p>
            <a:pPr algn="ctr"/>
            <a:r>
              <a:rPr lang="en-US" dirty="0"/>
              <a:t>Iris Classification Using Logistic Regression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297500" y="1177047"/>
            <a:ext cx="6873734" cy="3211403"/>
          </a:xfrm>
        </p:spPr>
        <p:txBody>
          <a:bodyPr/>
          <a:lstStyle/>
          <a:p>
            <a:pPr algn="ctr">
              <a:buNone/>
            </a:pPr>
            <a:r>
              <a:rPr lang="en-US" dirty="0">
                <a:latin typeface="Montserrat" charset="0"/>
                <a:cs typeface="Times New Roman" pitchFamily="18" charset="0"/>
              </a:rPr>
              <a:t>Every element of Dataset belongs to one of the three classes: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8" name="Picture 7" descr="Kosaciec_szczecinkowaty_Iris_setos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4" y="1896895"/>
            <a:ext cx="2366704" cy="2208178"/>
          </a:xfrm>
          <a:prstGeom prst="rect">
            <a:avLst/>
          </a:prstGeom>
        </p:spPr>
      </p:pic>
      <p:pic>
        <p:nvPicPr>
          <p:cNvPr id="9" name="Picture 8" descr="Iris_versicolor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53" y="1926078"/>
            <a:ext cx="2556753" cy="2188722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519" y="1926078"/>
            <a:ext cx="2645924" cy="21821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6776" y="4250987"/>
            <a:ext cx="111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charset="0"/>
              </a:rPr>
              <a:t>Iris </a:t>
            </a:r>
            <a:r>
              <a:rPr lang="en-US" dirty="0" err="1">
                <a:solidFill>
                  <a:schemeClr val="bg1"/>
                </a:solidFill>
                <a:latin typeface="Montserrat" charset="0"/>
              </a:rPr>
              <a:t>Setosa</a:t>
            </a:r>
            <a:endParaRPr lang="en-US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75371" y="4267200"/>
            <a:ext cx="144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charset="0"/>
              </a:rPr>
              <a:t>Iris </a:t>
            </a:r>
            <a:r>
              <a:rPr lang="en-US" dirty="0" err="1">
                <a:solidFill>
                  <a:schemeClr val="bg1"/>
                </a:solidFill>
                <a:latin typeface="Montserrat" charset="0"/>
              </a:rPr>
              <a:t>Versicolor</a:t>
            </a:r>
            <a:endParaRPr lang="en-US" dirty="0">
              <a:solidFill>
                <a:schemeClr val="bg1"/>
              </a:solidFill>
              <a:latin typeface="Montserra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4760" y="4247745"/>
            <a:ext cx="1326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charset="0"/>
              </a:rPr>
              <a:t>Iris </a:t>
            </a:r>
            <a:r>
              <a:rPr lang="en-US" dirty="0" err="1">
                <a:solidFill>
                  <a:schemeClr val="bg1"/>
                </a:solidFill>
                <a:latin typeface="Montserrat" charset="0"/>
              </a:rPr>
              <a:t>Virginica</a:t>
            </a:r>
            <a:endParaRPr lang="en-US" dirty="0">
              <a:solidFill>
                <a:schemeClr val="bg1"/>
              </a:solidFill>
              <a:latin typeface="Montserrat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265" y="422933"/>
            <a:ext cx="4568280" cy="880573"/>
          </a:xfrm>
        </p:spPr>
        <p:txBody>
          <a:bodyPr/>
          <a:lstStyle/>
          <a:p>
            <a:r>
              <a:rPr lang="en-US" sz="1800" dirty="0"/>
              <a:t>Features used in this classification: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643" y="1256792"/>
            <a:ext cx="3410687" cy="1451586"/>
          </a:xfrm>
        </p:spPr>
        <p:txBody>
          <a:bodyPr/>
          <a:lstStyle/>
          <a:p>
            <a:r>
              <a:rPr lang="en-US" sz="1600" dirty="0">
                <a:latin typeface="Montserrat" charset="0"/>
              </a:rPr>
              <a:t>Sepal Length (in cm)</a:t>
            </a:r>
          </a:p>
          <a:p>
            <a:r>
              <a:rPr lang="en-US" sz="1600" dirty="0">
                <a:latin typeface="Montserrat" charset="0"/>
              </a:rPr>
              <a:t>Sepal Width (in cm)</a:t>
            </a:r>
          </a:p>
          <a:p>
            <a:r>
              <a:rPr lang="en-US" sz="1600" dirty="0">
                <a:latin typeface="Montserrat" charset="0"/>
              </a:rPr>
              <a:t>Petal Length (in cm)</a:t>
            </a:r>
          </a:p>
          <a:p>
            <a:r>
              <a:rPr lang="en-US" sz="1600" dirty="0">
                <a:latin typeface="Montserrat" charset="0"/>
              </a:rPr>
              <a:t>Petal Width (in cm)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6581" y="3346316"/>
            <a:ext cx="4270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charset="0"/>
              </a:rPr>
              <a:t>Dataset for this model has been taken from iris.csv file of </a:t>
            </a:r>
            <a:r>
              <a:rPr lang="en-US" dirty="0" err="1">
                <a:solidFill>
                  <a:schemeClr val="bg1"/>
                </a:solidFill>
                <a:latin typeface="Montserrat" charset="0"/>
              </a:rPr>
              <a:t>sklearn</a:t>
            </a:r>
            <a:r>
              <a:rPr lang="en-US" dirty="0">
                <a:solidFill>
                  <a:schemeClr val="bg1"/>
                </a:solidFill>
                <a:latin typeface="Montserrat" charset="0"/>
              </a:rPr>
              <a:t> module</a:t>
            </a:r>
          </a:p>
        </p:txBody>
      </p:sp>
      <p:pic>
        <p:nvPicPr>
          <p:cNvPr id="7" name="Picture 6" descr="featur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239" y="1088691"/>
            <a:ext cx="2830749" cy="30350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01" y="306201"/>
            <a:ext cx="7574126" cy="656837"/>
          </a:xfrm>
        </p:spPr>
        <p:txBody>
          <a:bodyPr/>
          <a:lstStyle/>
          <a:p>
            <a:pPr algn="ctr"/>
            <a:r>
              <a:rPr lang="en-US" sz="2000" dirty="0"/>
              <a:t>Code Snippet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ode_snipp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32" y="988269"/>
            <a:ext cx="6911619" cy="33308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92" y="607756"/>
            <a:ext cx="5978789" cy="724931"/>
          </a:xfrm>
        </p:spPr>
        <p:txBody>
          <a:bodyPr/>
          <a:lstStyle/>
          <a:p>
            <a:pPr algn="ctr"/>
            <a:r>
              <a:rPr lang="en-US" sz="2000" dirty="0"/>
              <a:t>Model </a:t>
            </a:r>
            <a:r>
              <a:rPr lang="en-US" sz="1800" dirty="0" err="1"/>
              <a:t>Explainability</a:t>
            </a:r>
            <a:r>
              <a:rPr lang="en-US" sz="2000" dirty="0"/>
              <a:t> using SHAP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hap_outpu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63" y="1688761"/>
            <a:ext cx="7718063" cy="26205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26BE-3E5A-487A-BCD6-7E20F038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183" y="2343053"/>
            <a:ext cx="6967542" cy="1264929"/>
          </a:xfrm>
        </p:spPr>
        <p:txBody>
          <a:bodyPr/>
          <a:lstStyle/>
          <a:p>
            <a:r>
              <a:rPr lang="en-IN" dirty="0"/>
              <a:t>SHAP ON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75711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580E-1376-4800-A4A1-3BAB4B76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425" y="599313"/>
            <a:ext cx="5734165" cy="733301"/>
          </a:xfrm>
        </p:spPr>
        <p:txBody>
          <a:bodyPr/>
          <a:lstStyle/>
          <a:p>
            <a:r>
              <a:rPr lang="en-IN" dirty="0"/>
              <a:t>IMAGE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34791-BCFB-495F-9AD9-02BED0974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656" y="1481470"/>
            <a:ext cx="8456428" cy="3430772"/>
          </a:xfrm>
        </p:spPr>
        <p:txBody>
          <a:bodyPr/>
          <a:lstStyle/>
          <a:p>
            <a:r>
              <a:rPr lang="en-IN" sz="2000" dirty="0"/>
              <a:t>Explain predictions of the model on four images.</a:t>
            </a:r>
          </a:p>
          <a:p>
            <a:endParaRPr lang="en-US" sz="2000" dirty="0">
              <a:solidFill>
                <a:schemeClr val="bg1"/>
              </a:solidFill>
              <a:latin typeface="Montserrat" charset="0"/>
            </a:endParaRPr>
          </a:p>
          <a:p>
            <a:r>
              <a:rPr lang="en-US" sz="2000" dirty="0">
                <a:latin typeface="Montserrat" charset="0"/>
                <a:cs typeface="Times New Roman" pitchFamily="18" charset="0"/>
              </a:rPr>
              <a:t>Every element of Dataset belongs to one of the nine digits(0-9).</a:t>
            </a:r>
          </a:p>
          <a:p>
            <a:endParaRPr lang="en-IN" sz="2000" dirty="0"/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Integrating SHAP to this model.</a:t>
            </a:r>
          </a:p>
          <a:p>
            <a:endParaRPr lang="en-IN" sz="2000" dirty="0"/>
          </a:p>
          <a:p>
            <a:r>
              <a:rPr lang="en-IN" sz="2000" dirty="0"/>
              <a:t>The plot explains ten outputs (digits 0-9) for four different images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0768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85C42-3DF3-4381-BEA6-9D843AF3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312"/>
            <a:ext cx="9144000" cy="41537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739CE-A930-4FAA-B1C8-2AEA8A7D8879}"/>
              </a:ext>
            </a:extLst>
          </p:cNvPr>
          <p:cNvSpPr/>
          <p:nvPr/>
        </p:nvSpPr>
        <p:spPr>
          <a:xfrm>
            <a:off x="3118883" y="234643"/>
            <a:ext cx="33740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Snippet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62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F5D8F7-0DD9-4F32-B2C3-D56C19BA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818"/>
            <a:ext cx="9144000" cy="32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838671-E7C0-4935-8835-892EC9C57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288" y="1517650"/>
            <a:ext cx="8861425" cy="3352800"/>
          </a:xfrm>
        </p:spPr>
        <p:txBody>
          <a:bodyPr/>
          <a:lstStyle/>
          <a:p>
            <a:r>
              <a:rPr lang="en-IN" sz="2000" dirty="0"/>
              <a:t>The plot above explains ten outputs (digits 0-9) for four different images.</a:t>
            </a:r>
          </a:p>
          <a:p>
            <a:r>
              <a:rPr lang="en-IN" sz="2000" dirty="0"/>
              <a:t> Red pixels increase the model's output while blue pixels decrease the output.</a:t>
            </a:r>
          </a:p>
          <a:p>
            <a:r>
              <a:rPr lang="en-IN" sz="2000" dirty="0"/>
              <a:t>The input images are shown on the left, and as nearly transparent grayscale backings behind each of the explanations.</a:t>
            </a:r>
          </a:p>
          <a:p>
            <a:r>
              <a:rPr lang="en-IN" sz="2000" dirty="0"/>
              <a:t>Note that for the 'zero' image the blank middle is important, while for the 'four' image the lack of a connection on top makes it a four instead of a nine.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C76C3-FD8D-47F4-A542-69719990A1ED}"/>
              </a:ext>
            </a:extLst>
          </p:cNvPr>
          <p:cNvSpPr/>
          <p:nvPr/>
        </p:nvSpPr>
        <p:spPr>
          <a:xfrm>
            <a:off x="2102809" y="663397"/>
            <a:ext cx="5277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Model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Explainability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 using SHAP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8214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CE2468-BF6F-4176-8C13-3672042F30F1}"/>
              </a:ext>
            </a:extLst>
          </p:cNvPr>
          <p:cNvSpPr txBox="1"/>
          <p:nvPr/>
        </p:nvSpPr>
        <p:spPr>
          <a:xfrm>
            <a:off x="1346200" y="482600"/>
            <a:ext cx="73088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What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is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 XAI?</a:t>
            </a:r>
          </a:p>
          <a:p>
            <a:pPr algn="ctr"/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AI can make decisions better but can it make better decisions?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1BF6B1-FE98-4E6A-8826-ACBB0AFD9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18" y="2657310"/>
            <a:ext cx="3182388" cy="1408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FC3B61-B136-4D47-B23D-35A43082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13" y="2018082"/>
            <a:ext cx="1931233" cy="25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0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87386" y="512695"/>
            <a:ext cx="37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WHAT’S 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0A6E6-85F0-4270-8BBE-A22A33A30932}"/>
              </a:ext>
            </a:extLst>
          </p:cNvPr>
          <p:cNvSpPr txBox="1"/>
          <p:nvPr/>
        </p:nvSpPr>
        <p:spPr>
          <a:xfrm>
            <a:off x="970323" y="1589314"/>
            <a:ext cx="6691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Speech classification using deep learning: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Majorly classifying into three types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Interrogative(?)</a:t>
            </a:r>
          </a:p>
          <a:p>
            <a:pPr marL="342900" indent="-342900">
              <a:buClr>
                <a:schemeClr val="bg1"/>
              </a:buClr>
              <a:buAutoNum type="arabicPeriod" startAt="2"/>
            </a:pP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Exclamatory(!)</a:t>
            </a:r>
          </a:p>
          <a:p>
            <a:pPr marL="342900" indent="-342900">
              <a:buClr>
                <a:schemeClr val="bg1"/>
              </a:buClr>
              <a:buAutoNum type="arabicPeriod" startAt="2"/>
            </a:pP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Declarative(.)</a:t>
            </a:r>
          </a:p>
        </p:txBody>
      </p:sp>
    </p:spTree>
    <p:extLst>
      <p:ext uri="{BB962C8B-B14F-4D97-AF65-F5344CB8AC3E}">
        <p14:creationId xmlns:p14="http://schemas.microsoft.com/office/powerpoint/2010/main" val="4152763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87386" y="142581"/>
            <a:ext cx="37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Data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CF2C9-2808-46E4-842C-7084E9C1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80" y="312542"/>
            <a:ext cx="6214690" cy="375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8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881288" y="1634359"/>
            <a:ext cx="6262712" cy="1059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EXPLAINABLE</a:t>
            </a:r>
            <a:r>
              <a:rPr lang="en-GB" sz="5500" dirty="0"/>
              <a:t> AI</a:t>
            </a:r>
            <a:br>
              <a:rPr lang="en-GB" sz="5500" dirty="0"/>
            </a:br>
            <a:endParaRPr sz="55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735100" y="2829524"/>
            <a:ext cx="3933887" cy="147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PROJECT TEAM</a:t>
            </a:r>
            <a:endParaRPr sz="1500" b="1"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dirty="0"/>
              <a:t>Pranay </a:t>
            </a:r>
            <a:r>
              <a:rPr lang="en-GB" dirty="0" err="1"/>
              <a:t>Bunari</a:t>
            </a:r>
            <a:r>
              <a:rPr lang="en-GB" dirty="0"/>
              <a:t>	 BT16CSE014</a:t>
            </a:r>
            <a:endParaRPr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/>
              <a:t>G. Sathish Reddy	 BT16CSE024</a:t>
            </a:r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IN" dirty="0"/>
              <a:t>G. Sai Karthik	 BT16CSE025</a:t>
            </a:r>
          </a:p>
          <a:p>
            <a:pPr marL="0" lvl="0" indent="457200" algn="ctr">
              <a:spcBef>
                <a:spcPts val="500"/>
              </a:spcBef>
              <a:spcAft>
                <a:spcPts val="500"/>
              </a:spcAft>
            </a:pPr>
            <a:r>
              <a:rPr lang="en-IN" dirty="0"/>
              <a:t>Eshwar Koride	 BT16CSE042</a:t>
            </a:r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dirty="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4690675" y="4305900"/>
            <a:ext cx="3843300" cy="12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UNDER THE GUIDANCE OF</a:t>
            </a:r>
            <a:endParaRPr sz="1500" b="1" dirty="0"/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 err="1"/>
              <a:t>Dr.</a:t>
            </a:r>
            <a:r>
              <a:rPr lang="en-GB" dirty="0"/>
              <a:t> Dipti Shrimankar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627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title"/>
          </p:nvPr>
        </p:nvSpPr>
        <p:spPr>
          <a:xfrm>
            <a:off x="2367844" y="337125"/>
            <a:ext cx="411801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WE DID?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1467931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AUG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1386675" y="3280163"/>
            <a:ext cx="184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Project &amp; Team Finalization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3205632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SEP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2962992" y="3127763"/>
            <a:ext cx="1792500" cy="82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Study and re-search about SHAP and LIME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4931520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OCT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4776449" y="3289907"/>
            <a:ext cx="1792500" cy="15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SHAP implementations on linear regression , logistic regression and random forests.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211003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/>
          <p:nvPr/>
        </p:nvSpPr>
        <p:spPr>
          <a:xfrm flipH="1">
            <a:off x="1268222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126783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79" name="Google Shape;379;p34"/>
          <p:cNvCxnSpPr/>
          <p:nvPr/>
        </p:nvCxnSpPr>
        <p:spPr>
          <a:xfrm>
            <a:off x="3835061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4"/>
          <p:cNvSpPr/>
          <p:nvPr/>
        </p:nvSpPr>
        <p:spPr>
          <a:xfrm flipH="1">
            <a:off x="2993244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2992859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82" name="Google Shape;382;p34"/>
          <p:cNvCxnSpPr/>
          <p:nvPr/>
        </p:nvCxnSpPr>
        <p:spPr>
          <a:xfrm>
            <a:off x="556094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34"/>
          <p:cNvSpPr/>
          <p:nvPr/>
        </p:nvSpPr>
        <p:spPr>
          <a:xfrm flipH="1">
            <a:off x="4719132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471874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8" name="Google Shape;383;p34">
            <a:extLst>
              <a:ext uri="{FF2B5EF4-FFF2-40B4-BE49-F238E27FC236}">
                <a16:creationId xmlns:a16="http://schemas.microsoft.com/office/drawing/2014/main" id="{AB8F48B7-ADCC-4D17-9BA2-C919575CC7CD}"/>
              </a:ext>
            </a:extLst>
          </p:cNvPr>
          <p:cNvSpPr/>
          <p:nvPr/>
        </p:nvSpPr>
        <p:spPr>
          <a:xfrm flipH="1">
            <a:off x="6444154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9" name="Google Shape;383;p34">
            <a:extLst>
              <a:ext uri="{FF2B5EF4-FFF2-40B4-BE49-F238E27FC236}">
                <a16:creationId xmlns:a16="http://schemas.microsoft.com/office/drawing/2014/main" id="{F40E7945-F9F5-45C1-BA9A-9A1DADFB0AAD}"/>
              </a:ext>
            </a:extLst>
          </p:cNvPr>
          <p:cNvSpPr/>
          <p:nvPr/>
        </p:nvSpPr>
        <p:spPr>
          <a:xfrm rot="10800000" flipH="1" flipV="1">
            <a:off x="6443769" y="2940875"/>
            <a:ext cx="1869300" cy="174722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20" name="Google Shape;382;p34">
            <a:extLst>
              <a:ext uri="{FF2B5EF4-FFF2-40B4-BE49-F238E27FC236}">
                <a16:creationId xmlns:a16="http://schemas.microsoft.com/office/drawing/2014/main" id="{C789F753-5770-4DB9-AFDC-DE14D72DD080}"/>
              </a:ext>
            </a:extLst>
          </p:cNvPr>
          <p:cNvCxnSpPr/>
          <p:nvPr/>
        </p:nvCxnSpPr>
        <p:spPr>
          <a:xfrm>
            <a:off x="7142559" y="1829365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46DC5F-4F93-48CF-BDCE-206AD499EB55}"/>
              </a:ext>
            </a:extLst>
          </p:cNvPr>
          <p:cNvSpPr txBox="1"/>
          <p:nvPr/>
        </p:nvSpPr>
        <p:spPr>
          <a:xfrm>
            <a:off x="6568949" y="1726240"/>
            <a:ext cx="62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9D07C-4738-429E-B5B9-04C8E9D5B4A4}"/>
              </a:ext>
            </a:extLst>
          </p:cNvPr>
          <p:cNvSpPr/>
          <p:nvPr/>
        </p:nvSpPr>
        <p:spPr>
          <a:xfrm>
            <a:off x="6588047" y="3141875"/>
            <a:ext cx="15816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Data set preparation &amp;input order.</a:t>
            </a:r>
          </a:p>
          <a:p>
            <a:pPr algn="ctr"/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Conversion of mp3 to wav and then into  </a:t>
            </a:r>
            <a:r>
              <a:rPr lang="en-IN" dirty="0" err="1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numpy</a:t>
            </a:r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 arrays and input order</a:t>
            </a:r>
          </a:p>
          <a:p>
            <a:pPr lvl="0"/>
            <a:endParaRPr lang="en-GB"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41559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8E16B-D379-4ADD-ACC1-C79CE271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678"/>
            <a:ext cx="9144000" cy="3726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0A253-994C-4640-947E-28F40BEE21BC}"/>
              </a:ext>
            </a:extLst>
          </p:cNvPr>
          <p:cNvSpPr txBox="1"/>
          <p:nvPr/>
        </p:nvSpPr>
        <p:spPr>
          <a:xfrm>
            <a:off x="2594343" y="269359"/>
            <a:ext cx="4253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INPUT </a:t>
            </a:r>
          </a:p>
          <a:p>
            <a:pPr algn="ctr"/>
            <a:r>
              <a:rPr lang="en-IN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(Split movie)</a:t>
            </a:r>
          </a:p>
        </p:txBody>
      </p:sp>
    </p:spTree>
    <p:extLst>
      <p:ext uri="{BB962C8B-B14F-4D97-AF65-F5344CB8AC3E}">
        <p14:creationId xmlns:p14="http://schemas.microsoft.com/office/powerpoint/2010/main" val="525675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4470-968B-4E18-AA08-29A23B9B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70" y="63975"/>
            <a:ext cx="7038900" cy="765366"/>
          </a:xfrm>
        </p:spPr>
        <p:txBody>
          <a:bodyPr/>
          <a:lstStyle/>
          <a:p>
            <a:pPr algn="ctr"/>
            <a:r>
              <a:rPr lang="en-IN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(Cut movie)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5BCDE6-93AD-4574-B2EA-ED2BA7C88B6C}"/>
              </a:ext>
            </a:extLst>
          </p:cNvPr>
          <p:cNvSpPr txBox="1">
            <a:spLocks/>
          </p:cNvSpPr>
          <p:nvPr/>
        </p:nvSpPr>
        <p:spPr>
          <a:xfrm>
            <a:off x="141288" y="1517650"/>
            <a:ext cx="8861425" cy="335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55FAC-CFEE-4B53-B86B-C42E6D80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907"/>
            <a:ext cx="9144000" cy="38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74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F052-51A8-4A6A-A744-91758141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9554"/>
            <a:ext cx="3664689" cy="4057747"/>
          </a:xfrm>
        </p:spPr>
        <p:txBody>
          <a:bodyPr/>
          <a:lstStyle/>
          <a:p>
            <a:pPr algn="ctr"/>
            <a:r>
              <a:rPr lang="en-IN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CONVERSION</a:t>
            </a:r>
            <a:br>
              <a:rPr lang="en-IN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br>
              <a:rPr lang="en-IN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Initially we need to convert .mp3 to .wav using </a:t>
            </a:r>
            <a:r>
              <a:rPr lang="en-IN" sz="2000" dirty="0" err="1">
                <a:solidFill>
                  <a:schemeClr val="bg1"/>
                </a:solidFill>
              </a:rPr>
              <a:t>librosa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.</a:t>
            </a:r>
            <a:r>
              <a:rPr lang="en-IN" sz="2000" dirty="0" err="1">
                <a:solidFill>
                  <a:schemeClr val="bg1"/>
                </a:solidFill>
              </a:rPr>
              <a:t>sr</a:t>
            </a:r>
            <a:r>
              <a:rPr lang="en-IN" sz="2000" dirty="0">
                <a:solidFill>
                  <a:schemeClr val="bg1"/>
                </a:solidFill>
              </a:rPr>
              <a:t> = 16000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&amp;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this code shows conversion of .wav to </a:t>
            </a:r>
            <a:r>
              <a:rPr lang="en-IN" sz="2000" dirty="0" err="1">
                <a:solidFill>
                  <a:schemeClr val="bg1"/>
                </a:solidFill>
              </a:rPr>
              <a:t>npz</a:t>
            </a:r>
            <a:r>
              <a:rPr lang="en-IN" sz="2000" dirty="0">
                <a:solidFill>
                  <a:schemeClr val="bg1"/>
                </a:solidFill>
              </a:rPr>
              <a:t> using pool.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E148A-CB19-4673-8DF4-907DDBC5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689" y="20940"/>
            <a:ext cx="55005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99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38F1-1E92-4889-8088-DF39493D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70" y="0"/>
            <a:ext cx="7038900" cy="914100"/>
          </a:xfrm>
        </p:spPr>
        <p:txBody>
          <a:bodyPr/>
          <a:lstStyle/>
          <a:p>
            <a:r>
              <a:rPr lang="en-IN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2C74D-C341-4850-B309-BDF4EC05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787"/>
            <a:ext cx="9144000" cy="1410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9C544-8173-438C-8BA0-8298EF5F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352"/>
            <a:ext cx="9144000" cy="23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4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A1CA-28DD-489D-8DD5-0F84F5F6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745" y="751368"/>
            <a:ext cx="2587255" cy="4066067"/>
          </a:xfrm>
        </p:spPr>
        <p:txBody>
          <a:bodyPr/>
          <a:lstStyle/>
          <a:p>
            <a:r>
              <a:rPr lang="en-IN" dirty="0"/>
              <a:t>Given directory containing all .</a:t>
            </a:r>
            <a:r>
              <a:rPr lang="en-IN" dirty="0" err="1"/>
              <a:t>npz</a:t>
            </a:r>
            <a:r>
              <a:rPr lang="en-IN" dirty="0"/>
              <a:t> files it splits them to train and validation folders. Wherein validation contains 10% of total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99191-0010-42CA-8F00-F31F148A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8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2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90A3-A3CD-49E3-8DAB-0325A4E4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33" y="1045880"/>
            <a:ext cx="3076352" cy="3887627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AUGUMENTATION</a:t>
            </a:r>
            <a:br>
              <a:rPr lang="en-IN" dirty="0"/>
            </a:br>
            <a:br>
              <a:rPr lang="en-IN" dirty="0"/>
            </a:br>
            <a:r>
              <a:rPr lang="en-IN" dirty="0"/>
              <a:t>For better accuracy we make some changes to data like adding noise, stretching and </a:t>
            </a:r>
            <a:br>
              <a:rPr lang="en-IN" dirty="0"/>
            </a:br>
            <a:r>
              <a:rPr lang="en-IN" dirty="0"/>
              <a:t>compression.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3CBED-F14C-4831-A19D-C0202890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05" y="0"/>
            <a:ext cx="54879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CE2468-BF6F-4176-8C13-3672042F30F1}"/>
              </a:ext>
            </a:extLst>
          </p:cNvPr>
          <p:cNvSpPr txBox="1"/>
          <p:nvPr/>
        </p:nvSpPr>
        <p:spPr>
          <a:xfrm>
            <a:off x="1346200" y="482600"/>
            <a:ext cx="7308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What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</a:rPr>
              <a:t>is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 XAI?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  <a:latin typeface="Montserrat" panose="020B0604020202020204" charset="0"/>
            </a:endParaRP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FE454-17B8-466D-857E-955AC85B8188}"/>
              </a:ext>
            </a:extLst>
          </p:cNvPr>
          <p:cNvSpPr txBox="1"/>
          <p:nvPr/>
        </p:nvSpPr>
        <p:spPr>
          <a:xfrm>
            <a:off x="1311274" y="2079255"/>
            <a:ext cx="737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Explainable Artificial Intelligence(XAI) is an AI form which can be </a:t>
            </a:r>
            <a:r>
              <a:rPr lang="en-IN" sz="2000" i="1" dirty="0">
                <a:solidFill>
                  <a:schemeClr val="bg1"/>
                </a:solidFill>
                <a:latin typeface="Montserrat" panose="020B0604020202020204" charset="0"/>
              </a:rPr>
              <a:t>understood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by humans.</a:t>
            </a:r>
          </a:p>
        </p:txBody>
      </p:sp>
    </p:spTree>
    <p:extLst>
      <p:ext uri="{BB962C8B-B14F-4D97-AF65-F5344CB8AC3E}">
        <p14:creationId xmlns:p14="http://schemas.microsoft.com/office/powerpoint/2010/main" val="31910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2FF1-BCAB-4B7E-BD24-956720C4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87" y="2003464"/>
            <a:ext cx="2161626" cy="549003"/>
          </a:xfrm>
        </p:spPr>
        <p:txBody>
          <a:bodyPr/>
          <a:lstStyle/>
          <a:p>
            <a:pPr algn="ctr"/>
            <a:r>
              <a:rPr lang="en-IN" sz="3200" dirty="0"/>
              <a:t>FLOW: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158CB4-0703-4078-8579-B53EA03704AF}"/>
              </a:ext>
            </a:extLst>
          </p:cNvPr>
          <p:cNvSpPr/>
          <p:nvPr/>
        </p:nvSpPr>
        <p:spPr>
          <a:xfrm>
            <a:off x="2933013" y="1407043"/>
            <a:ext cx="3348856" cy="549003"/>
          </a:xfrm>
          <a:prstGeom prst="round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.MP4, .MP3, .TXT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1EA778A-29FD-4DD8-96D3-35C100773B99}"/>
              </a:ext>
            </a:extLst>
          </p:cNvPr>
          <p:cNvSpPr/>
          <p:nvPr/>
        </p:nvSpPr>
        <p:spPr>
          <a:xfrm>
            <a:off x="4352260" y="939208"/>
            <a:ext cx="510362" cy="418214"/>
          </a:xfrm>
          <a:prstGeom prst="downArrow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49ABECB-9FFA-4E51-AD0E-4A80F8164550}"/>
              </a:ext>
            </a:extLst>
          </p:cNvPr>
          <p:cNvSpPr/>
          <p:nvPr/>
        </p:nvSpPr>
        <p:spPr>
          <a:xfrm>
            <a:off x="4358548" y="2003464"/>
            <a:ext cx="510362" cy="418214"/>
          </a:xfrm>
          <a:prstGeom prst="downArrow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2E4595-8B72-43D2-A3DD-3E7ED44DB4D4}"/>
              </a:ext>
            </a:extLst>
          </p:cNvPr>
          <p:cNvSpPr/>
          <p:nvPr/>
        </p:nvSpPr>
        <p:spPr>
          <a:xfrm>
            <a:off x="2933013" y="2468356"/>
            <a:ext cx="3348856" cy="549003"/>
          </a:xfrm>
          <a:prstGeom prst="round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.WAV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97AF1A-02BF-4959-B939-E2DB0C9959AE}"/>
              </a:ext>
            </a:extLst>
          </p:cNvPr>
          <p:cNvSpPr/>
          <p:nvPr/>
        </p:nvSpPr>
        <p:spPr>
          <a:xfrm>
            <a:off x="2957822" y="305492"/>
            <a:ext cx="3348856" cy="549003"/>
          </a:xfrm>
          <a:prstGeom prst="round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MOVIE’s with .SRT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658A54E-812F-42A3-88DC-D1A6988462EA}"/>
              </a:ext>
            </a:extLst>
          </p:cNvPr>
          <p:cNvSpPr/>
          <p:nvPr/>
        </p:nvSpPr>
        <p:spPr>
          <a:xfrm>
            <a:off x="4352260" y="3110716"/>
            <a:ext cx="510362" cy="418214"/>
          </a:xfrm>
          <a:prstGeom prst="downArrow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C7C98C-AC59-4A6E-97D4-A38B227409B9}"/>
              </a:ext>
            </a:extLst>
          </p:cNvPr>
          <p:cNvSpPr/>
          <p:nvPr/>
        </p:nvSpPr>
        <p:spPr>
          <a:xfrm>
            <a:off x="2957822" y="3581547"/>
            <a:ext cx="3348856" cy="549003"/>
          </a:xfrm>
          <a:prstGeom prst="round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.NPZ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4CEDC4E-760D-4B30-8143-08BF7A127941}"/>
              </a:ext>
            </a:extLst>
          </p:cNvPr>
          <p:cNvSpPr/>
          <p:nvPr/>
        </p:nvSpPr>
        <p:spPr>
          <a:xfrm rot="16200000">
            <a:off x="6402159" y="3567902"/>
            <a:ext cx="413429" cy="576230"/>
          </a:xfrm>
          <a:prstGeom prst="downArrow">
            <a:avLst>
              <a:gd name="adj1" fmla="val 50000"/>
              <a:gd name="adj2" fmla="val 45186"/>
            </a:avLst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A2EA28-F681-439F-8919-FC66332859BD}"/>
              </a:ext>
            </a:extLst>
          </p:cNvPr>
          <p:cNvSpPr/>
          <p:nvPr/>
        </p:nvSpPr>
        <p:spPr>
          <a:xfrm>
            <a:off x="6911069" y="2775841"/>
            <a:ext cx="1905169" cy="2160351"/>
          </a:xfrm>
          <a:prstGeom prst="ellipse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 TO THE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DA7CD-8C7D-42A1-9CC1-C6F96F49FB5F}"/>
              </a:ext>
            </a:extLst>
          </p:cNvPr>
          <p:cNvSpPr txBox="1"/>
          <p:nvPr/>
        </p:nvSpPr>
        <p:spPr>
          <a:xfrm>
            <a:off x="4936014" y="2005667"/>
            <a:ext cx="1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LIBROSA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5E6BF-B4B5-4841-A726-9803419E20D9}"/>
              </a:ext>
            </a:extLst>
          </p:cNvPr>
          <p:cNvSpPr txBox="1"/>
          <p:nvPr/>
        </p:nvSpPr>
        <p:spPr>
          <a:xfrm>
            <a:off x="4898064" y="3148665"/>
            <a:ext cx="1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pool</a:t>
            </a:r>
          </a:p>
        </p:txBody>
      </p:sp>
    </p:spTree>
    <p:extLst>
      <p:ext uri="{BB962C8B-B14F-4D97-AF65-F5344CB8AC3E}">
        <p14:creationId xmlns:p14="http://schemas.microsoft.com/office/powerpoint/2010/main" val="1823633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5F0C-72CB-4AE1-A706-B4C66959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091" y="1761806"/>
            <a:ext cx="7038900" cy="914100"/>
          </a:xfrm>
        </p:spPr>
        <p:txBody>
          <a:bodyPr/>
          <a:lstStyle/>
          <a:p>
            <a:r>
              <a:rPr lang="en-IN" dirty="0"/>
              <a:t>For implementation using Deep Learning, Let us go through some well known models of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3964780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Project timeline</a:t>
            </a:r>
            <a:endParaRPr sz="3600" dirty="0"/>
          </a:p>
        </p:txBody>
      </p:sp>
      <p:sp>
        <p:nvSpPr>
          <p:cNvPr id="394" name="Google Shape;394;p35"/>
          <p:cNvSpPr txBox="1"/>
          <p:nvPr/>
        </p:nvSpPr>
        <p:spPr>
          <a:xfrm>
            <a:off x="2798259" y="1824725"/>
            <a:ext cx="6801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FEB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5"/>
          <p:cNvSpPr txBox="1"/>
          <p:nvPr/>
        </p:nvSpPr>
        <p:spPr>
          <a:xfrm>
            <a:off x="4104574" y="1824725"/>
            <a:ext cx="6801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MAR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5483750" y="1824725"/>
            <a:ext cx="6801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APR</a:t>
            </a:r>
            <a:endParaRPr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35"/>
          <p:cNvSpPr/>
          <p:nvPr/>
        </p:nvSpPr>
        <p:spPr>
          <a:xfrm flipH="1">
            <a:off x="2628221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2627818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4" name="Google Shape;404;p35"/>
          <p:cNvSpPr/>
          <p:nvPr/>
        </p:nvSpPr>
        <p:spPr>
          <a:xfrm flipH="1">
            <a:off x="4010736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4010333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06" name="Google Shape;406;p35"/>
          <p:cNvCxnSpPr/>
          <p:nvPr/>
        </p:nvCxnSpPr>
        <p:spPr>
          <a:xfrm>
            <a:off x="6064151" y="2052281"/>
            <a:ext cx="807300" cy="8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35"/>
          <p:cNvSpPr/>
          <p:nvPr/>
        </p:nvSpPr>
        <p:spPr>
          <a:xfrm flipH="1">
            <a:off x="5389912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08" name="Google Shape;408;p35"/>
          <p:cNvSpPr/>
          <p:nvPr/>
        </p:nvSpPr>
        <p:spPr>
          <a:xfrm>
            <a:off x="5389509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2" name="Google Shape;412;p35"/>
          <p:cNvSpPr/>
          <p:nvPr/>
        </p:nvSpPr>
        <p:spPr>
          <a:xfrm flipH="1">
            <a:off x="4007984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4007581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4" name="Google Shape;414;p35"/>
          <p:cNvSpPr/>
          <p:nvPr/>
        </p:nvSpPr>
        <p:spPr>
          <a:xfrm flipH="1">
            <a:off x="2626055" y="2750030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2625652" y="2933309"/>
            <a:ext cx="1497300" cy="1659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18" name="Google Shape;418;p35"/>
          <p:cNvCxnSpPr/>
          <p:nvPr/>
        </p:nvCxnSpPr>
        <p:spPr>
          <a:xfrm>
            <a:off x="4692551" y="2052281"/>
            <a:ext cx="807300" cy="8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5"/>
          <p:cNvCxnSpPr/>
          <p:nvPr/>
        </p:nvCxnSpPr>
        <p:spPr>
          <a:xfrm>
            <a:off x="3320951" y="2052281"/>
            <a:ext cx="807300" cy="854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35"/>
          <p:cNvSpPr txBox="1"/>
          <p:nvPr/>
        </p:nvSpPr>
        <p:spPr>
          <a:xfrm>
            <a:off x="5452771" y="3110448"/>
            <a:ext cx="1435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Final Submission</a:t>
            </a:r>
          </a:p>
        </p:txBody>
      </p:sp>
      <p:sp>
        <p:nvSpPr>
          <p:cNvPr id="422" name="Google Shape;422;p35"/>
          <p:cNvSpPr txBox="1"/>
          <p:nvPr/>
        </p:nvSpPr>
        <p:spPr>
          <a:xfrm>
            <a:off x="5452771" y="3873557"/>
            <a:ext cx="1435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1200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Final changes and submission.</a:t>
            </a:r>
          </a:p>
        </p:txBody>
      </p:sp>
      <p:sp>
        <p:nvSpPr>
          <p:cNvPr id="423" name="Google Shape;423;p35"/>
          <p:cNvSpPr txBox="1"/>
          <p:nvPr/>
        </p:nvSpPr>
        <p:spPr>
          <a:xfrm>
            <a:off x="4081175" y="3034251"/>
            <a:ext cx="14358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Addition of </a:t>
            </a:r>
            <a:r>
              <a:rPr lang="en-IN" dirty="0" err="1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shap</a:t>
            </a:r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 to the model</a:t>
            </a:r>
            <a:endParaRPr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4081171" y="3873557"/>
            <a:ext cx="1435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Will be finding how the features effecting the output and why</a:t>
            </a:r>
            <a:endParaRPr sz="1200"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5"/>
          <p:cNvSpPr txBox="1"/>
          <p:nvPr/>
        </p:nvSpPr>
        <p:spPr>
          <a:xfrm>
            <a:off x="2645286" y="3197364"/>
            <a:ext cx="1435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Come up with a model</a:t>
            </a:r>
            <a:endParaRPr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5"/>
          <p:cNvSpPr txBox="1"/>
          <p:nvPr/>
        </p:nvSpPr>
        <p:spPr>
          <a:xfrm>
            <a:off x="2645286" y="3884273"/>
            <a:ext cx="1435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Deciding the model such that to maintain a better accuracy</a:t>
            </a:r>
            <a:endParaRPr sz="1200"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87252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7CFD0-C911-4CC4-A4F4-BA887C1C2CA2}"/>
              </a:ext>
            </a:extLst>
          </p:cNvPr>
          <p:cNvSpPr txBox="1"/>
          <p:nvPr/>
        </p:nvSpPr>
        <p:spPr>
          <a:xfrm>
            <a:off x="2587386" y="142581"/>
            <a:ext cx="370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Montserrat" panose="020B060402020202020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EE2BA-625F-45FA-BC0C-2732D831C3D6}"/>
              </a:ext>
            </a:extLst>
          </p:cNvPr>
          <p:cNvSpPr txBox="1"/>
          <p:nvPr/>
        </p:nvSpPr>
        <p:spPr>
          <a:xfrm>
            <a:off x="689428" y="1487714"/>
            <a:ext cx="6577442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solidFill>
                  <a:schemeClr val="bg1"/>
                </a:solidFill>
                <a:latin typeface="Montserrat" panose="020B0604020202020204" charset="0"/>
                <a:hlinkClick r:id="rId2"/>
              </a:rPr>
              <a:t>https://blog.dominodatalab.com/shap-lime-python-libraries-part-1-great-explainers-pros-cons/</a:t>
            </a:r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050" dirty="0">
                <a:solidFill>
                  <a:schemeClr val="bg1"/>
                </a:solidFill>
                <a:latin typeface="Montserrat" panose="020B0604020202020204" charset="0"/>
                <a:hlinkClick r:id="rId3"/>
              </a:rPr>
              <a:t>https://blog.dominodatalab.com/shap-lime-python-libraries-part-2-using-shap-lime/</a:t>
            </a:r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050" dirty="0">
                <a:hlinkClick r:id="rId4"/>
              </a:rPr>
              <a:t>https://arxiv.org/abs/1705.07874</a:t>
            </a:r>
            <a:endParaRPr lang="en-IN" sz="1050" dirty="0"/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050" dirty="0">
                <a:hlinkClick r:id="rId5"/>
              </a:rPr>
              <a:t>https://github.com/slundberg/shap</a:t>
            </a:r>
            <a:endParaRPr lang="en-IN" sz="1050" dirty="0"/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05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288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>
            <a:spLocks noGrp="1"/>
          </p:cNvSpPr>
          <p:nvPr>
            <p:ph type="title"/>
          </p:nvPr>
        </p:nvSpPr>
        <p:spPr>
          <a:xfrm>
            <a:off x="873900" y="21385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  <a:endParaRPr sz="360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35" name="Google Shape;435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" name="Google Shape;443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46" name="Google Shape;446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0" name="Google Shape;450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3" name="Google Shape;453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7" name="Google Shape;457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58" name="Google Shape;458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60" name="Google Shape;460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65" name="Google Shape;465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7" name="Google Shape;467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69" name="Google Shape;46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70" name="Google Shape;470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1" name="Google Shape;471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9" name="Google Shape;47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787368" y="356788"/>
            <a:ext cx="6262712" cy="1059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EXPLAINABLE</a:t>
            </a:r>
            <a:r>
              <a:rPr lang="en-GB" sz="5500" dirty="0"/>
              <a:t> AI</a:t>
            </a:r>
            <a:br>
              <a:rPr lang="en-GB" sz="5500" dirty="0"/>
            </a:br>
            <a:endParaRPr sz="55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620965" y="1416768"/>
            <a:ext cx="3933887" cy="1476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PROJECT TEAM</a:t>
            </a:r>
            <a:endParaRPr sz="1500" b="1"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dirty="0"/>
              <a:t>Pranay </a:t>
            </a:r>
            <a:r>
              <a:rPr lang="en-GB" dirty="0" err="1"/>
              <a:t>Bunari</a:t>
            </a:r>
            <a:r>
              <a:rPr lang="en-GB" dirty="0"/>
              <a:t>	 BT16CSE014</a:t>
            </a:r>
            <a:endParaRPr dirty="0"/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/>
              <a:t>G. Sathish Reddy	 BT16CSE024</a:t>
            </a:r>
          </a:p>
          <a:p>
            <a:pPr marL="0" lvl="0" indent="457200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IN" dirty="0"/>
              <a:t>G. Sai Karthik	 BT16CSE025</a:t>
            </a:r>
          </a:p>
          <a:p>
            <a:pPr marL="0" lvl="0" indent="457200" algn="ctr">
              <a:spcBef>
                <a:spcPts val="500"/>
              </a:spcBef>
              <a:spcAft>
                <a:spcPts val="500"/>
              </a:spcAft>
            </a:pPr>
            <a:r>
              <a:rPr lang="en-IN" dirty="0"/>
              <a:t>Eshwar Koride	 BT16CSE042</a:t>
            </a:r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dirty="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4873555" y="3343823"/>
            <a:ext cx="3843300" cy="12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/>
              <a:t>UNDER THE GUIDANCE OF</a:t>
            </a:r>
            <a:endParaRPr sz="1500" b="1" dirty="0"/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/>
              <a:t>Dr. Dipti Shrimankar</a:t>
            </a:r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/>
              <a:t>Saurabh Jain(Persistent Systems)</a:t>
            </a:r>
          </a:p>
          <a:p>
            <a:pPr marL="0" lvl="0" indent="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dirty="0"/>
              <a:t>Hemanth kshirsagar(Persistent Systems)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34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CAA8-B313-48C6-B9DC-36EA60B2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393" y="441163"/>
            <a:ext cx="2434607" cy="91410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AGENDA</a:t>
            </a:r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64408-423A-4F8D-BE0F-A5EF6B43094A}"/>
              </a:ext>
            </a:extLst>
          </p:cNvPr>
          <p:cNvSpPr txBox="1"/>
          <p:nvPr/>
        </p:nvSpPr>
        <p:spPr>
          <a:xfrm>
            <a:off x="1212427" y="1449493"/>
            <a:ext cx="4124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What we did?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Real life problem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ML Flow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Input data processing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dirty="0">
                <a:solidFill>
                  <a:schemeClr val="bg1"/>
                </a:solidFill>
              </a:rPr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051309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title"/>
          </p:nvPr>
        </p:nvSpPr>
        <p:spPr>
          <a:xfrm>
            <a:off x="2367844" y="337125"/>
            <a:ext cx="411801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WE DID?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1467931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SEP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1386675" y="3280163"/>
            <a:ext cx="1840200" cy="1257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Project &amp; Team Finalization</a:t>
            </a:r>
          </a:p>
          <a:p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Study and re-search about SHAP and LIME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3158748" y="1717725"/>
            <a:ext cx="89588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OCT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2962992" y="3127763"/>
            <a:ext cx="1792500" cy="167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SHAP implementations on linear regression , logistic regression and random forests.</a:t>
            </a:r>
          </a:p>
        </p:txBody>
      </p:sp>
      <p:sp>
        <p:nvSpPr>
          <p:cNvPr id="372" name="Google Shape;372;p34"/>
          <p:cNvSpPr txBox="1"/>
          <p:nvPr/>
        </p:nvSpPr>
        <p:spPr>
          <a:xfrm>
            <a:off x="4943333" y="1729782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DEC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4718747" y="3280163"/>
            <a:ext cx="1792500" cy="15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Study and research about speech classification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Data set preparation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211003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/>
          <p:nvPr/>
        </p:nvSpPr>
        <p:spPr>
          <a:xfrm flipH="1">
            <a:off x="1268222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126783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79" name="Google Shape;379;p34"/>
          <p:cNvCxnSpPr/>
          <p:nvPr/>
        </p:nvCxnSpPr>
        <p:spPr>
          <a:xfrm>
            <a:off x="3835061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4"/>
          <p:cNvSpPr/>
          <p:nvPr/>
        </p:nvSpPr>
        <p:spPr>
          <a:xfrm flipH="1">
            <a:off x="2993244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2992859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82" name="Google Shape;382;p34"/>
          <p:cNvCxnSpPr/>
          <p:nvPr/>
        </p:nvCxnSpPr>
        <p:spPr>
          <a:xfrm>
            <a:off x="556094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34"/>
          <p:cNvSpPr/>
          <p:nvPr/>
        </p:nvSpPr>
        <p:spPr>
          <a:xfrm flipH="1">
            <a:off x="4719132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471874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8" name="Google Shape;383;p34">
            <a:extLst>
              <a:ext uri="{FF2B5EF4-FFF2-40B4-BE49-F238E27FC236}">
                <a16:creationId xmlns:a16="http://schemas.microsoft.com/office/drawing/2014/main" id="{AB8F48B7-ADCC-4D17-9BA2-C919575CC7CD}"/>
              </a:ext>
            </a:extLst>
          </p:cNvPr>
          <p:cNvSpPr/>
          <p:nvPr/>
        </p:nvSpPr>
        <p:spPr>
          <a:xfrm flipH="1">
            <a:off x="6444154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9" name="Google Shape;383;p34">
            <a:extLst>
              <a:ext uri="{FF2B5EF4-FFF2-40B4-BE49-F238E27FC236}">
                <a16:creationId xmlns:a16="http://schemas.microsoft.com/office/drawing/2014/main" id="{F40E7945-F9F5-45C1-BA9A-9A1DADFB0AAD}"/>
              </a:ext>
            </a:extLst>
          </p:cNvPr>
          <p:cNvSpPr/>
          <p:nvPr/>
        </p:nvSpPr>
        <p:spPr>
          <a:xfrm rot="10800000" flipH="1" flipV="1">
            <a:off x="6443769" y="2940875"/>
            <a:ext cx="1869300" cy="174722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20" name="Google Shape;382;p34">
            <a:extLst>
              <a:ext uri="{FF2B5EF4-FFF2-40B4-BE49-F238E27FC236}">
                <a16:creationId xmlns:a16="http://schemas.microsoft.com/office/drawing/2014/main" id="{C789F753-5770-4DB9-AFDC-DE14D72DD080}"/>
              </a:ext>
            </a:extLst>
          </p:cNvPr>
          <p:cNvCxnSpPr/>
          <p:nvPr/>
        </p:nvCxnSpPr>
        <p:spPr>
          <a:xfrm>
            <a:off x="7142559" y="1829365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E46DC5F-4F93-48CF-BDCE-206AD499EB55}"/>
              </a:ext>
            </a:extLst>
          </p:cNvPr>
          <p:cNvSpPr txBox="1"/>
          <p:nvPr/>
        </p:nvSpPr>
        <p:spPr>
          <a:xfrm>
            <a:off x="6568949" y="1726240"/>
            <a:ext cx="62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JAN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9D07C-4738-429E-B5B9-04C8E9D5B4A4}"/>
              </a:ext>
            </a:extLst>
          </p:cNvPr>
          <p:cNvSpPr/>
          <p:nvPr/>
        </p:nvSpPr>
        <p:spPr>
          <a:xfrm>
            <a:off x="6588047" y="3141875"/>
            <a:ext cx="15816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Splitting of </a:t>
            </a:r>
            <a:r>
              <a:rPr lang="en-GB" dirty="0" err="1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moviesdata</a:t>
            </a:r>
            <a:r>
              <a:rPr lang="en-GB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 &amp;</a:t>
            </a:r>
          </a:p>
          <a:p>
            <a:pPr algn="ctr"/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Conversion of mp3 to wav and then into  </a:t>
            </a:r>
            <a:r>
              <a:rPr lang="en-IN" dirty="0" err="1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npz</a:t>
            </a:r>
            <a:r>
              <a:rPr lang="en-IN" dirty="0">
                <a:solidFill>
                  <a:schemeClr val="lt1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 arrays</a:t>
            </a:r>
          </a:p>
          <a:p>
            <a:pPr algn="ctr"/>
            <a:endParaRPr lang="en-IN"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  <a:p>
            <a:pPr lvl="0"/>
            <a:endParaRPr lang="en-GB" dirty="0">
              <a:solidFill>
                <a:schemeClr val="lt1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18052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A368-AE71-40B2-ADD6-8569051A9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353" y="285377"/>
            <a:ext cx="4676580" cy="914100"/>
          </a:xfrm>
        </p:spPr>
        <p:txBody>
          <a:bodyPr/>
          <a:lstStyle/>
          <a:p>
            <a:r>
              <a:rPr lang="en-IN" dirty="0"/>
              <a:t>Speech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7B63C-5A53-44B4-B2B5-95B761C73BB9}"/>
              </a:ext>
            </a:extLst>
          </p:cNvPr>
          <p:cNvSpPr txBox="1"/>
          <p:nvPr/>
        </p:nvSpPr>
        <p:spPr>
          <a:xfrm>
            <a:off x="778931" y="1490133"/>
            <a:ext cx="79383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Take a real life model and implement Shap to it.</a:t>
            </a:r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Majorly classifying into three types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Interrogative(?)</a:t>
            </a:r>
          </a:p>
          <a:p>
            <a:pPr marL="342900" indent="-342900">
              <a:buClr>
                <a:schemeClr val="bg1"/>
              </a:buClr>
              <a:buAutoNum type="arabicPeriod" startAt="2"/>
            </a:pP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Exclamatory(!)</a:t>
            </a:r>
          </a:p>
          <a:p>
            <a:pPr marL="342900" indent="-342900">
              <a:buClr>
                <a:schemeClr val="bg1"/>
              </a:buClr>
              <a:buAutoNum type="arabicPeriod" startAt="2"/>
            </a:pP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Assertive(.)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Model to be implemented – RNN model.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Around 90plus movies along with their .srt files is taken as input.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F448C4-AC0D-4560-97E7-DAB27041339F}"/>
              </a:ext>
            </a:extLst>
          </p:cNvPr>
          <p:cNvSpPr txBox="1">
            <a:spLocks/>
          </p:cNvSpPr>
          <p:nvPr/>
        </p:nvSpPr>
        <p:spPr>
          <a:xfrm>
            <a:off x="613930" y="949536"/>
            <a:ext cx="7988201" cy="3352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650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8B9A-1EE6-4D78-BFBA-19B8A5F79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407" y="183777"/>
            <a:ext cx="2095940" cy="914100"/>
          </a:xfrm>
        </p:spPr>
        <p:txBody>
          <a:bodyPr/>
          <a:lstStyle/>
          <a:p>
            <a:r>
              <a:rPr lang="en-IN" dirty="0"/>
              <a:t>ML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57935-7C2A-4416-8405-7063158F7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4" r="17435"/>
          <a:stretch/>
        </p:blipFill>
        <p:spPr>
          <a:xfrm>
            <a:off x="1861176" y="1255976"/>
            <a:ext cx="4978401" cy="26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6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73B416-D886-4D31-B92E-0E07BF6EB95D}"/>
              </a:ext>
            </a:extLst>
          </p:cNvPr>
          <p:cNvSpPr txBox="1"/>
          <p:nvPr/>
        </p:nvSpPr>
        <p:spPr>
          <a:xfrm>
            <a:off x="1162050" y="2110085"/>
            <a:ext cx="656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WHY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  </a:t>
            </a:r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XAI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5538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1CAB-3B09-4D35-851C-1BA3ED4D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ML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78B87-251D-4DE4-96C4-183F0D06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871120"/>
            <a:ext cx="6755093" cy="40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58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34C2-4688-4B79-81BB-74E88DFC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MLFLOW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2F7BB-879E-407C-8652-866F4936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56" y="0"/>
            <a:ext cx="50903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DC51-CCD1-4F55-A86E-D4A528F4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882" y="797623"/>
            <a:ext cx="3870065" cy="75921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03820-42BE-450C-AB6C-3FD0646C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78"/>
            <a:ext cx="4389120" cy="2620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61F05-DA39-496F-8CCD-4537B02F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92" y="2836820"/>
            <a:ext cx="4851643" cy="2273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26952-663E-4FCB-9A7B-AFE8E70C9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" y="2836820"/>
            <a:ext cx="4087836" cy="21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62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2FF1-BCAB-4B7E-BD24-956720C4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87" y="2003464"/>
            <a:ext cx="2161626" cy="549003"/>
          </a:xfrm>
        </p:spPr>
        <p:txBody>
          <a:bodyPr/>
          <a:lstStyle/>
          <a:p>
            <a:pPr algn="ctr"/>
            <a:r>
              <a:rPr lang="en-IN" sz="3200" dirty="0"/>
              <a:t>FLOW: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158CB4-0703-4078-8579-B53EA03704AF}"/>
              </a:ext>
            </a:extLst>
          </p:cNvPr>
          <p:cNvSpPr/>
          <p:nvPr/>
        </p:nvSpPr>
        <p:spPr>
          <a:xfrm>
            <a:off x="2933013" y="1407043"/>
            <a:ext cx="3348856" cy="549003"/>
          </a:xfrm>
          <a:prstGeom prst="round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.MP4, .MP3, .TXT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1EA778A-29FD-4DD8-96D3-35C100773B99}"/>
              </a:ext>
            </a:extLst>
          </p:cNvPr>
          <p:cNvSpPr/>
          <p:nvPr/>
        </p:nvSpPr>
        <p:spPr>
          <a:xfrm>
            <a:off x="4352260" y="939208"/>
            <a:ext cx="510362" cy="418214"/>
          </a:xfrm>
          <a:prstGeom prst="downArrow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49ABECB-9FFA-4E51-AD0E-4A80F8164550}"/>
              </a:ext>
            </a:extLst>
          </p:cNvPr>
          <p:cNvSpPr/>
          <p:nvPr/>
        </p:nvSpPr>
        <p:spPr>
          <a:xfrm>
            <a:off x="4358548" y="2003464"/>
            <a:ext cx="510362" cy="418214"/>
          </a:xfrm>
          <a:prstGeom prst="downArrow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2E4595-8B72-43D2-A3DD-3E7ED44DB4D4}"/>
              </a:ext>
            </a:extLst>
          </p:cNvPr>
          <p:cNvSpPr/>
          <p:nvPr/>
        </p:nvSpPr>
        <p:spPr>
          <a:xfrm>
            <a:off x="2933013" y="2468356"/>
            <a:ext cx="3348856" cy="549003"/>
          </a:xfrm>
          <a:prstGeom prst="round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.WAV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97AF1A-02BF-4959-B939-E2DB0C9959AE}"/>
              </a:ext>
            </a:extLst>
          </p:cNvPr>
          <p:cNvSpPr/>
          <p:nvPr/>
        </p:nvSpPr>
        <p:spPr>
          <a:xfrm>
            <a:off x="2957822" y="305492"/>
            <a:ext cx="3348856" cy="549003"/>
          </a:xfrm>
          <a:prstGeom prst="round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MOVIE’s with .SRT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658A54E-812F-42A3-88DC-D1A6988462EA}"/>
              </a:ext>
            </a:extLst>
          </p:cNvPr>
          <p:cNvSpPr/>
          <p:nvPr/>
        </p:nvSpPr>
        <p:spPr>
          <a:xfrm>
            <a:off x="4352260" y="3110716"/>
            <a:ext cx="510362" cy="418214"/>
          </a:xfrm>
          <a:prstGeom prst="downArrow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C7C98C-AC59-4A6E-97D4-A38B227409B9}"/>
              </a:ext>
            </a:extLst>
          </p:cNvPr>
          <p:cNvSpPr/>
          <p:nvPr/>
        </p:nvSpPr>
        <p:spPr>
          <a:xfrm>
            <a:off x="2957822" y="3581547"/>
            <a:ext cx="3348856" cy="549003"/>
          </a:xfrm>
          <a:prstGeom prst="roundRect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.NPZ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4CEDC4E-760D-4B30-8143-08BF7A127941}"/>
              </a:ext>
            </a:extLst>
          </p:cNvPr>
          <p:cNvSpPr/>
          <p:nvPr/>
        </p:nvSpPr>
        <p:spPr>
          <a:xfrm rot="16200000">
            <a:off x="6402159" y="3567902"/>
            <a:ext cx="413429" cy="576230"/>
          </a:xfrm>
          <a:prstGeom prst="downArrow">
            <a:avLst>
              <a:gd name="adj1" fmla="val 50000"/>
              <a:gd name="adj2" fmla="val 45186"/>
            </a:avLst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A2EA28-F681-439F-8919-FC66332859BD}"/>
              </a:ext>
            </a:extLst>
          </p:cNvPr>
          <p:cNvSpPr/>
          <p:nvPr/>
        </p:nvSpPr>
        <p:spPr>
          <a:xfrm>
            <a:off x="6911069" y="2775841"/>
            <a:ext cx="1905169" cy="2160351"/>
          </a:xfrm>
          <a:prstGeom prst="ellipse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 TO THE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DA7CD-8C7D-42A1-9CC1-C6F96F49FB5F}"/>
              </a:ext>
            </a:extLst>
          </p:cNvPr>
          <p:cNvSpPr txBox="1"/>
          <p:nvPr/>
        </p:nvSpPr>
        <p:spPr>
          <a:xfrm>
            <a:off x="4936014" y="2005667"/>
            <a:ext cx="16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LIBROSA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5E6BF-B4B5-4841-A726-9803419E20D9}"/>
              </a:ext>
            </a:extLst>
          </p:cNvPr>
          <p:cNvSpPr txBox="1"/>
          <p:nvPr/>
        </p:nvSpPr>
        <p:spPr>
          <a:xfrm>
            <a:off x="4898064" y="3148665"/>
            <a:ext cx="1672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solidFill>
                  <a:schemeClr val="bg1"/>
                </a:solidFill>
              </a:rPr>
              <a:t>mfcc</a:t>
            </a:r>
            <a:endParaRPr lang="en-IN" sz="1800" dirty="0">
              <a:solidFill>
                <a:schemeClr val="bg1"/>
              </a:solidFill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63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DFBABE-721A-41DF-88F4-A6063BA3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827" y="78017"/>
            <a:ext cx="4886231" cy="4987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C15FA3-FC1E-47A1-A2CD-DB24FFDD53E3}"/>
              </a:ext>
            </a:extLst>
          </p:cNvPr>
          <p:cNvSpPr txBox="1"/>
          <p:nvPr/>
        </p:nvSpPr>
        <p:spPr>
          <a:xfrm>
            <a:off x="352213" y="2018453"/>
            <a:ext cx="34408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This is how we are converting .mp3 to .wav using </a:t>
            </a:r>
            <a:r>
              <a:rPr lang="en-IN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librosa</a:t>
            </a: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827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C15FA3-FC1E-47A1-A2CD-DB24FFDD53E3}"/>
              </a:ext>
            </a:extLst>
          </p:cNvPr>
          <p:cNvSpPr txBox="1"/>
          <p:nvPr/>
        </p:nvSpPr>
        <p:spPr>
          <a:xfrm>
            <a:off x="5445761" y="1761067"/>
            <a:ext cx="34408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Conversion of .wav to .</a:t>
            </a:r>
            <a:r>
              <a:rPr lang="en-IN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npz</a:t>
            </a:r>
            <a:r>
              <a:rPr lang="en-IN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arrays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AE02B-7E3C-45B2-B739-92E45B19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2" y="75776"/>
            <a:ext cx="5091604" cy="499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5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title"/>
          </p:nvPr>
        </p:nvSpPr>
        <p:spPr>
          <a:xfrm>
            <a:off x="2367844" y="337125"/>
            <a:ext cx="411801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WHAT’S NEXT?</a:t>
            </a:r>
            <a:endParaRPr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1467931" y="1717725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MAR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1296937" y="3280163"/>
            <a:ext cx="18402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RNN model and its accuracy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3110056" y="1701794"/>
            <a:ext cx="895884" cy="26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APR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3031259" y="3077822"/>
            <a:ext cx="1792500" cy="120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SHAP implementations on RNN and final changes</a:t>
            </a:r>
          </a:p>
        </p:txBody>
      </p:sp>
      <p:sp>
        <p:nvSpPr>
          <p:cNvPr id="372" name="Google Shape;372;p34"/>
          <p:cNvSpPr txBox="1"/>
          <p:nvPr/>
        </p:nvSpPr>
        <p:spPr>
          <a:xfrm>
            <a:off x="4943333" y="1729782"/>
            <a:ext cx="8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MAY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4803192" y="3280163"/>
            <a:ext cx="1792500" cy="87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  <a:latin typeface="Montserrat" panose="020B0604020202020204" charset="0"/>
                <a:ea typeface="Roboto"/>
                <a:cs typeface="Roboto"/>
                <a:sym typeface="Roboto"/>
              </a:rPr>
              <a:t>Pipeline  using MLFLOW</a:t>
            </a:r>
            <a:endParaRPr dirty="0">
              <a:solidFill>
                <a:srgbClr val="FFFFFF"/>
              </a:solidFill>
              <a:latin typeface="Montserrat" panose="020B0604020202020204" charset="0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211003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/>
          <p:nvPr/>
        </p:nvSpPr>
        <p:spPr>
          <a:xfrm flipH="1">
            <a:off x="1267356" y="2741283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126783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79" name="Google Shape;379;p34"/>
          <p:cNvCxnSpPr/>
          <p:nvPr/>
        </p:nvCxnSpPr>
        <p:spPr>
          <a:xfrm>
            <a:off x="3835061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4"/>
          <p:cNvSpPr/>
          <p:nvPr/>
        </p:nvSpPr>
        <p:spPr>
          <a:xfrm flipH="1">
            <a:off x="2993244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2992859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82" name="Google Shape;382;p34"/>
          <p:cNvCxnSpPr/>
          <p:nvPr/>
        </p:nvCxnSpPr>
        <p:spPr>
          <a:xfrm>
            <a:off x="5560949" y="1967283"/>
            <a:ext cx="1008000" cy="937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34"/>
          <p:cNvSpPr/>
          <p:nvPr/>
        </p:nvSpPr>
        <p:spPr>
          <a:xfrm flipH="1">
            <a:off x="4719132" y="2732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4718747" y="2933497"/>
            <a:ext cx="1869300" cy="182100"/>
          </a:xfrm>
          <a:prstGeom prst="parallelogram">
            <a:avLst>
              <a:gd name="adj" fmla="val 969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63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2B37-F196-493E-9622-CF107565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4D3CE6-1766-444D-AC27-1EB13D944DE9}"/>
              </a:ext>
            </a:extLst>
          </p:cNvPr>
          <p:cNvSpPr/>
          <p:nvPr/>
        </p:nvSpPr>
        <p:spPr>
          <a:xfrm>
            <a:off x="1090507" y="1232922"/>
            <a:ext cx="78367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  <a:hlinkClick r:id="rId2"/>
              </a:rPr>
              <a:t>https://blog.dominodatalab.com/shap-lime-python-libraries-part-1-great-explainers-pros-cons/</a:t>
            </a:r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Montserrat" panose="020B0604020202020204" charset="0"/>
                <a:hlinkClick r:id="rId3"/>
              </a:rPr>
              <a:t>https://blog.dominodatalab.com/shap-lime-python-libraries-part-2-using-shap-lime/</a:t>
            </a:r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dirty="0">
                <a:hlinkClick r:id="rId4"/>
              </a:rPr>
              <a:t>https://arxiv.org/abs/1705.07874</a:t>
            </a:r>
            <a:endParaRPr lang="en-IN" dirty="0"/>
          </a:p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dirty="0">
                <a:hlinkClick r:id="rId5"/>
              </a:rPr>
              <a:t>https://github.com/slundberg/shap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6"/>
              </a:rPr>
              <a:t>https://towardsdatascience.com/getting-started-with-mlflow-52eff8c09c61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7"/>
              </a:rPr>
              <a:t>https://mlflow.org/docs/latest/projects.html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8"/>
              </a:rPr>
              <a:t>https://www.tensorflow.org/api_docs/python/tf/keras/layers/RNN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94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>
            <a:spLocks noGrp="1"/>
          </p:cNvSpPr>
          <p:nvPr>
            <p:ph type="title"/>
          </p:nvPr>
        </p:nvSpPr>
        <p:spPr>
          <a:xfrm>
            <a:off x="873900" y="21385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  <a:endParaRPr sz="360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35" name="Google Shape;435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" name="Google Shape;443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46" name="Google Shape;446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0" name="Google Shape;450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3" name="Google Shape;453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7" name="Google Shape;457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58" name="Google Shape;458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60" name="Google Shape;460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65" name="Google Shape;465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7" name="Google Shape;467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69" name="Google Shape;46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70" name="Google Shape;470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1" name="Google Shape;471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9" name="Google Shape;479;p36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1310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06CC64-61DF-454F-8959-B108F06075B8}"/>
              </a:ext>
            </a:extLst>
          </p:cNvPr>
          <p:cNvSpPr/>
          <p:nvPr/>
        </p:nvSpPr>
        <p:spPr>
          <a:xfrm>
            <a:off x="1231900" y="266700"/>
            <a:ext cx="73088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i="1" dirty="0">
                <a:solidFill>
                  <a:schemeClr val="bg1"/>
                </a:solidFill>
                <a:latin typeface="Montserrat" panose="020B0604020202020204" charset="0"/>
              </a:rPr>
              <a:t>WHY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  do we need </a:t>
            </a:r>
            <a:r>
              <a:rPr lang="en-IN" sz="2400" i="1" dirty="0" err="1">
                <a:solidFill>
                  <a:schemeClr val="bg1"/>
                </a:solidFill>
                <a:latin typeface="Montserrat" panose="020B0604020202020204" charset="0"/>
              </a:rPr>
              <a:t>Explainability</a:t>
            </a:r>
            <a:r>
              <a:rPr lang="en-IN" sz="24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?</a:t>
            </a:r>
          </a:p>
          <a:p>
            <a:pPr algn="ctr"/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1)User view</a:t>
            </a: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2)Data Scientist view</a:t>
            </a: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33430-ADDD-44E7-B819-776C985107AE}"/>
              </a:ext>
            </a:extLst>
          </p:cNvPr>
          <p:cNvSpPr/>
          <p:nvPr/>
        </p:nvSpPr>
        <p:spPr>
          <a:xfrm>
            <a:off x="869950" y="2445047"/>
            <a:ext cx="7670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How does Asthma helps pneumonia patients?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8E3FD-700A-4186-BF32-24C8F914EB7A}"/>
              </a:ext>
            </a:extLst>
          </p:cNvPr>
          <p:cNvSpPr/>
          <p:nvPr/>
        </p:nvSpPr>
        <p:spPr>
          <a:xfrm>
            <a:off x="1179060" y="3357662"/>
            <a:ext cx="72938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3)Regulators view</a:t>
            </a:r>
          </a:p>
          <a:p>
            <a:endParaRPr lang="en-IN" sz="24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Montserrat" panose="020B0604020202020204" charset="0"/>
              </a:rPr>
              <a:t>4)Executive approval </a:t>
            </a:r>
          </a:p>
        </p:txBody>
      </p:sp>
    </p:spTree>
    <p:extLst>
      <p:ext uri="{BB962C8B-B14F-4D97-AF65-F5344CB8AC3E}">
        <p14:creationId xmlns:p14="http://schemas.microsoft.com/office/powerpoint/2010/main" val="405338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BB60FC-F922-4FE4-A1AD-78953AB8854D}"/>
              </a:ext>
            </a:extLst>
          </p:cNvPr>
          <p:cNvSpPr/>
          <p:nvPr/>
        </p:nvSpPr>
        <p:spPr>
          <a:xfrm>
            <a:off x="1092200" y="254001"/>
            <a:ext cx="788035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i="1" dirty="0">
                <a:solidFill>
                  <a:schemeClr val="bg1"/>
                </a:solidFill>
                <a:latin typeface="Montserrat" panose="020B0604020202020204" charset="0"/>
              </a:rPr>
              <a:t>What’s  a GOOD explanation</a:t>
            </a:r>
            <a:endParaRPr lang="en-IN" sz="2800" b="1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are contrastive 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     -”</a:t>
            </a:r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How would the prediction have looked like, if input X are different”.</a:t>
            </a:r>
          </a:p>
          <a:p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are selected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are social, contextual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focus on the abnormal</a:t>
            </a: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Explanations are coherent with prior beliefs of the </a:t>
            </a:r>
            <a:r>
              <a:rPr lang="en-IN" sz="1800" dirty="0" err="1">
                <a:solidFill>
                  <a:schemeClr val="bg1"/>
                </a:solidFill>
                <a:latin typeface="Montserrat" panose="020B0604020202020204" charset="0"/>
              </a:rPr>
              <a:t>explainee</a:t>
            </a:r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IN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May be good explanations are truthful </a:t>
            </a:r>
            <a:endParaRPr lang="en-IN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05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A01D3F-D761-481F-9A16-456EF64D55A8}"/>
              </a:ext>
            </a:extLst>
          </p:cNvPr>
          <p:cNvSpPr txBox="1"/>
          <p:nvPr/>
        </p:nvSpPr>
        <p:spPr>
          <a:xfrm>
            <a:off x="1257300" y="88900"/>
            <a:ext cx="725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Montserrat" panose="020B0604020202020204" charset="0"/>
              </a:rPr>
              <a:t>HOW?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Industries possibly have moved using AI without thinking about </a:t>
            </a:r>
            <a:r>
              <a:rPr lang="en-IN" sz="2000" i="1" dirty="0">
                <a:solidFill>
                  <a:schemeClr val="bg1"/>
                </a:solidFill>
                <a:latin typeface="Montserrat" panose="020B0604020202020204" charset="0"/>
              </a:rPr>
              <a:t>how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do we explain 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395AA-E217-4E79-858A-F1CFE39E1E19}"/>
              </a:ext>
            </a:extLst>
          </p:cNvPr>
          <p:cNvSpPr txBox="1"/>
          <p:nvPr/>
        </p:nvSpPr>
        <p:spPr>
          <a:xfrm>
            <a:off x="441324" y="2099042"/>
            <a:ext cx="841692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Types of XAI</a:t>
            </a:r>
          </a:p>
          <a:p>
            <a:pPr algn="ctr"/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  Global Interpretability		      Local Interpretability</a:t>
            </a:r>
          </a:p>
          <a:p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-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requires</a:t>
            </a:r>
            <a:r>
              <a:rPr lang="en-IN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explaining the		        - Explaining a single </a:t>
            </a:r>
          </a:p>
          <a:p>
            <a:r>
              <a:rPr lang="en-IN" sz="1800" dirty="0">
                <a:solidFill>
                  <a:schemeClr val="bg1"/>
                </a:solidFill>
                <a:latin typeface="Montserrat" panose="020B0604020202020204" charset="0"/>
              </a:rPr>
              <a:t> whole model for all the data		            instance and how a 						particular  prediction was made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F740FE-57E4-4F9B-9B35-C04ADA7906AA}"/>
              </a:ext>
            </a:extLst>
          </p:cNvPr>
          <p:cNvCxnSpPr>
            <a:cxnSpLocks/>
          </p:cNvCxnSpPr>
          <p:nvPr/>
        </p:nvCxnSpPr>
        <p:spPr>
          <a:xfrm>
            <a:off x="1965325" y="2914650"/>
            <a:ext cx="4862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755C10-4454-4FC1-AA5E-F02C48E65A56}"/>
              </a:ext>
            </a:extLst>
          </p:cNvPr>
          <p:cNvCxnSpPr/>
          <p:nvPr/>
        </p:nvCxnSpPr>
        <p:spPr>
          <a:xfrm>
            <a:off x="4451350" y="2654300"/>
            <a:ext cx="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8760E-7BEB-464F-8487-78392CECBAB7}"/>
              </a:ext>
            </a:extLst>
          </p:cNvPr>
          <p:cNvCxnSpPr/>
          <p:nvPr/>
        </p:nvCxnSpPr>
        <p:spPr>
          <a:xfrm>
            <a:off x="1965325" y="2914650"/>
            <a:ext cx="0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CA83FA-CE43-485A-BE45-B9F1D442C1B9}"/>
              </a:ext>
            </a:extLst>
          </p:cNvPr>
          <p:cNvCxnSpPr>
            <a:cxnSpLocks/>
          </p:cNvCxnSpPr>
          <p:nvPr/>
        </p:nvCxnSpPr>
        <p:spPr>
          <a:xfrm>
            <a:off x="6827838" y="2914650"/>
            <a:ext cx="0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187217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1591</Words>
  <Application>Microsoft Office PowerPoint</Application>
  <PresentationFormat>On-screen Show (16:9)</PresentationFormat>
  <Paragraphs>309</Paragraphs>
  <Slides>68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Lato</vt:lpstr>
      <vt:lpstr>Arial Rounded MT Bold</vt:lpstr>
      <vt:lpstr>Calisto MT</vt:lpstr>
      <vt:lpstr>Average</vt:lpstr>
      <vt:lpstr>Montserrat</vt:lpstr>
      <vt:lpstr>Arial</vt:lpstr>
      <vt:lpstr>Focus</vt:lpstr>
      <vt:lpstr>EXPLAINABLE AI 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EXPLAINABLE AI </vt:lpstr>
      <vt:lpstr>Agenda</vt:lpstr>
      <vt:lpstr>Project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Iris Classification Using Logistic Regression</vt:lpstr>
      <vt:lpstr>Features used in this classification:</vt:lpstr>
      <vt:lpstr>Code Snippet</vt:lpstr>
      <vt:lpstr>Model Explainability using SHAP </vt:lpstr>
      <vt:lpstr>SHAP ON IMAGE CLASSIFICATION</vt:lpstr>
      <vt:lpstr>IMAGE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EXPLAINABLE AI </vt:lpstr>
      <vt:lpstr>WHAT WE DID?</vt:lpstr>
      <vt:lpstr>PowerPoint Presentation</vt:lpstr>
      <vt:lpstr>(Cut movie)</vt:lpstr>
      <vt:lpstr>DATA CONVERSION  Initially we need to convert .mp3 to .wav using librosa. .sr = 16000 &amp; this code shows conversion of .wav to npz using pool.</vt:lpstr>
      <vt:lpstr>OUTPUT:</vt:lpstr>
      <vt:lpstr>Given directory containing all .npz files it splits them to train and validation folders. Wherein validation contains 10% of total data.</vt:lpstr>
      <vt:lpstr>DATA AUGUMENTATION  For better accuracy we make some changes to data like adding noise, stretching and  compression.</vt:lpstr>
      <vt:lpstr>FLOW:</vt:lpstr>
      <vt:lpstr>For implementation using Deep Learning, Let us go through some well known models of Deep Learning.</vt:lpstr>
      <vt:lpstr>Project timeline</vt:lpstr>
      <vt:lpstr>PowerPoint Presentation</vt:lpstr>
      <vt:lpstr>Thank you!</vt:lpstr>
      <vt:lpstr>EXPLAINABLE AI </vt:lpstr>
      <vt:lpstr>AGENDA:</vt:lpstr>
      <vt:lpstr>WHAT WE DID?</vt:lpstr>
      <vt:lpstr>Speech Classification</vt:lpstr>
      <vt:lpstr>ML FLOW</vt:lpstr>
      <vt:lpstr>ML FLOW</vt:lpstr>
      <vt:lpstr>MLFLOW</vt:lpstr>
      <vt:lpstr>PowerPoint Presentation</vt:lpstr>
      <vt:lpstr>FLOW:</vt:lpstr>
      <vt:lpstr>PowerPoint Presentation</vt:lpstr>
      <vt:lpstr>PowerPoint Presentation</vt:lpstr>
      <vt:lpstr>WHAT’S NEXT?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TRAFFIC</dc:title>
  <dc:creator>eshwar koride</dc:creator>
  <cp:lastModifiedBy>eshwar koride</cp:lastModifiedBy>
  <cp:revision>98</cp:revision>
  <dcterms:modified xsi:type="dcterms:W3CDTF">2020-02-03T10:30:40Z</dcterms:modified>
</cp:coreProperties>
</file>